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colors4.xml" ContentType="application/vnd.ms-office.chartcolorstyle+xml"/>
  <Override PartName="/ppt/charts/colors5.xml" ContentType="application/vnd.ms-office.chartcolorstyle+xml"/>
  <Override PartName="/ppt/charts/colors6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harts/style4.xml" ContentType="application/vnd.ms-office.chartstyle+xml"/>
  <Override PartName="/ppt/charts/style5.xml" ContentType="application/vnd.ms-office.chartstyle+xml"/>
  <Override PartName="/ppt/charts/style6.xml" ContentType="application/vnd.ms-office.chart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"/>
  </p:notesMasterIdLst>
  <p:sldIdLst>
    <p:sldId id="256" r:id="rId4"/>
    <p:sldId id="264" r:id="rId5"/>
    <p:sldId id="265" r:id="rId6"/>
    <p:sldId id="266" r:id="rId7"/>
    <p:sldId id="267" r:id="rId8"/>
    <p:sldId id="268" r:id="rId9"/>
    <p:sldId id="269" r:id="rId10"/>
    <p:sldId id="257" r:id="rId11"/>
    <p:sldId id="258" r:id="rId12"/>
    <p:sldId id="259" r:id="rId13"/>
    <p:sldId id="260" r:id="rId14"/>
    <p:sldId id="261" r:id="rId15"/>
    <p:sldId id="262" r:id="rId16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/>
    <p:restoredTop sz="94660"/>
  </p:normalViewPr>
  <p:slideViewPr>
    <p:cSldViewPr>
      <p:cViewPr varScale="1">
        <p:scale>
          <a:sx n="163" d="100"/>
          <a:sy n="163" d="100"/>
        </p:scale>
        <p:origin x="-96" y="-1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ableStyles" Target="tableStyles.xml" /></Relationships>
</file>

<file path=ppt/charts/_rels/chart1.xml.rels><?xml version="1.0" encoding="UTF-8"?><Relationships xmlns="http://schemas.openxmlformats.org/package/2006/relationships"><Relationship Id="rId1" Type="http://schemas.openxmlformats.org/officeDocument/2006/relationships/oleObject" Target="file:///G:\04&#26087;&#24195;&#22577;&#21332;&#20685;&#20418;\501&#22899;&#24615;&#34892;&#25919;\01&#30007;&#22899;&#20849;&#21516;&#21442;&#30011;&#25512;&#36914;&#21729;\01&#36899;&#32097;&#20250;\08&#22996;&#21729;&#20250;\&#35519;&#26619;&#12539;&#30740;&#31350;\R5\SDGs%20Week\&#12450;&#12531;&#12465;&#12540;&#12488;&#32080;&#26524;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<?xml version="1.0" encoding="UTF-8"?><Relationships xmlns="http://schemas.openxmlformats.org/package/2006/relationships"><Relationship Id="rId1" Type="http://schemas.openxmlformats.org/officeDocument/2006/relationships/oleObject" Target="file:///G:\04&#26087;&#24195;&#22577;&#21332;&#20685;&#20418;\501&#22899;&#24615;&#34892;&#25919;\01&#30007;&#22899;&#20849;&#21516;&#21442;&#30011;&#25512;&#36914;&#21729;\01&#36899;&#32097;&#20250;\08&#22996;&#21729;&#20250;\&#35519;&#26619;&#12539;&#30740;&#31350;\R5\SDGs%20Week\&#12450;&#12531;&#12465;&#12540;&#12488;&#32080;&#26524;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<?xml version="1.0" encoding="UTF-8"?><Relationships xmlns="http://schemas.openxmlformats.org/package/2006/relationships"><Relationship Id="rId1" Type="http://schemas.openxmlformats.org/officeDocument/2006/relationships/oleObject" Target="file:///G:\04&#26087;&#24195;&#22577;&#21332;&#20685;&#20418;\501&#22899;&#24615;&#34892;&#25919;\01&#30007;&#22899;&#20849;&#21516;&#21442;&#30011;&#25512;&#36914;&#21729;\01&#36899;&#32097;&#20250;\08&#22996;&#21729;&#20250;\&#35519;&#26619;&#12539;&#30740;&#31350;\R5\SDGs%20Week\&#12450;&#12531;&#12465;&#12540;&#12488;&#32080;&#26524;.xlsx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_rels/chart4.xml.rels><?xml version="1.0" encoding="UTF-8"?><Relationships xmlns="http://schemas.openxmlformats.org/package/2006/relationships"><Relationship Id="rId1" Type="http://schemas.openxmlformats.org/officeDocument/2006/relationships/oleObject" Target="file:///G:\04&#26087;&#24195;&#22577;&#21332;&#20685;&#20418;\501&#22899;&#24615;&#34892;&#25919;\01&#30007;&#22899;&#20849;&#21516;&#21442;&#30011;&#25512;&#36914;&#21729;\01&#36899;&#32097;&#20250;\08&#22996;&#21729;&#20250;\&#35519;&#26619;&#12539;&#30740;&#31350;\R5\SDGs%20Week\&#12450;&#12531;&#12465;&#12540;&#12488;&#32080;&#26524;.xlsx" TargetMode="External" /><Relationship Id="rId2" Type="http://schemas.microsoft.com/office/2011/relationships/chartColorStyle" Target="colors4.xml" /><Relationship Id="rId3" Type="http://schemas.microsoft.com/office/2011/relationships/chartStyle" Target="style4.xml" /></Relationships>
</file>

<file path=ppt/charts/_rels/chart5.xml.rels><?xml version="1.0" encoding="UTF-8"?><Relationships xmlns="http://schemas.openxmlformats.org/package/2006/relationships"><Relationship Id="rId1" Type="http://schemas.openxmlformats.org/officeDocument/2006/relationships/oleObject" Target="file:///G:\04&#26087;&#24195;&#22577;&#21332;&#20685;&#20418;\501&#22899;&#24615;&#34892;&#25919;\01&#30007;&#22899;&#20849;&#21516;&#21442;&#30011;&#25512;&#36914;&#21729;\01&#36899;&#32097;&#20250;\08&#22996;&#21729;&#20250;\&#35519;&#26619;&#12539;&#30740;&#31350;\R5\SDGs%20Week\&#12450;&#12531;&#12465;&#12540;&#12488;&#32080;&#26524;.xlsx" TargetMode="External" /><Relationship Id="rId2" Type="http://schemas.microsoft.com/office/2011/relationships/chartColorStyle" Target="colors5.xml" /><Relationship Id="rId3" Type="http://schemas.microsoft.com/office/2011/relationships/chartStyle" Target="style5.xml" /></Relationships>
</file>

<file path=ppt/charts/_rels/chart6.xml.rels><?xml version="1.0" encoding="UTF-8"?><Relationships xmlns="http://schemas.openxmlformats.org/package/2006/relationships"><Relationship Id="rId1" Type="http://schemas.openxmlformats.org/officeDocument/2006/relationships/oleObject" Target="file:///G:\04&#26087;&#24195;&#22577;&#21332;&#20685;&#20418;\501&#22899;&#24615;&#34892;&#25919;\01&#30007;&#22899;&#20849;&#21516;&#21442;&#30011;&#25512;&#36914;&#21729;\01&#36899;&#32097;&#20250;\08&#22996;&#21729;&#20250;\&#35519;&#26619;&#12539;&#30740;&#31350;\R5\SDGs%20Week\&#12450;&#12531;&#12465;&#12540;&#12488;&#32080;&#26524;.xlsx" TargetMode="External" /><Relationship Id="rId2" Type="http://schemas.microsoft.com/office/2011/relationships/chartColorStyle" Target="colors6.xml" /><Relationship Id="rId3" Type="http://schemas.microsoft.com/office/2011/relationships/chartStyle" Target="style6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[アンケート結果.xlsx]Sheet1!$B$3:$B$7</c:f>
              <c:numCache>
                <c:formatCode>General</c:formatCode>
                <c:ptCount val="5"/>
                <c:pt idx="0">
                  <c:v>32</c:v>
                </c:pt>
                <c:pt idx="1">
                  <c:v>34</c:v>
                </c:pt>
                <c:pt idx="2">
                  <c:v>49</c:v>
                </c:pt>
                <c:pt idx="3">
                  <c:v>39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[アンケート結果.xlsx]Sheet1!$C$3:$C$7</c:f>
              <c:numCache>
                <c:formatCode>General</c:formatCode>
                <c:ptCount val="5"/>
                <c:pt idx="0">
                  <c:v>53</c:v>
                </c:pt>
                <c:pt idx="1">
                  <c:v>53</c:v>
                </c:pt>
                <c:pt idx="2">
                  <c:v>61</c:v>
                </c:pt>
                <c:pt idx="3">
                  <c:v>32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どちらともいえない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Sheet1!$A$3:$A$7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[アンケート結果.xlsx]Sheet1!$D$3:$D$7</c:f>
              <c:numCache>
                <c:formatCode>General</c:formatCode>
                <c:ptCount val="5"/>
                <c:pt idx="0">
                  <c:v>24</c:v>
                </c:pt>
                <c:pt idx="1">
                  <c:v>13</c:v>
                </c:pt>
                <c:pt idx="2">
                  <c:v>26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Sheet1!$B$10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Sheet1!$A$11:$A$15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[アンケート結果.xlsx]Sheet1!$B$11:$B$15</c:f>
              <c:numCache>
                <c:formatCode>General</c:formatCode>
                <c:ptCount val="5"/>
                <c:pt idx="0">
                  <c:v>39</c:v>
                </c:pt>
                <c:pt idx="1">
                  <c:v>36</c:v>
                </c:pt>
                <c:pt idx="2">
                  <c:v>108</c:v>
                </c:pt>
                <c:pt idx="3">
                  <c:v>55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Sheet1!$C$10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Sheet1!$A$11:$A$15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[アンケート結果.xlsx]Sheet1!$C$11:$C$15</c:f>
              <c:numCache>
                <c:formatCode>General</c:formatCode>
                <c:ptCount val="5"/>
                <c:pt idx="0">
                  <c:v>29</c:v>
                </c:pt>
                <c:pt idx="1">
                  <c:v>24</c:v>
                </c:pt>
                <c:pt idx="2">
                  <c:v>36</c:v>
                </c:pt>
                <c:pt idx="3">
                  <c:v>13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Sheet1!$D$10</c:f>
              <c:strCache>
                <c:ptCount val="1"/>
                <c:pt idx="0">
                  <c:v>どちらともいえない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Sheet1!$A$11:$A$15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[アンケート結果.xlsx]Sheet1!$D$11:$D$15</c:f>
              <c:numCache>
                <c:formatCode>General</c:formatCode>
                <c:ptCount val="5"/>
                <c:pt idx="0">
                  <c:v>32</c:v>
                </c:pt>
                <c:pt idx="1">
                  <c:v>12</c:v>
                </c:pt>
                <c:pt idx="2">
                  <c:v>13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Sheet1!$B$18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Sheet1!$A$19:$A$23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[アンケート結果.xlsx]Sheet1!$B$19:$B$23</c:f>
              <c:numCache>
                <c:formatCode>General</c:formatCode>
                <c:ptCount val="5"/>
                <c:pt idx="0">
                  <c:v>8</c:v>
                </c:pt>
                <c:pt idx="1">
                  <c:v>6</c:v>
                </c:pt>
                <c:pt idx="2">
                  <c:v>8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Sheet1!$C$18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Sheet1!$A$19:$A$23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[アンケート結果.xlsx]Sheet1!$C$19:$C$23</c:f>
              <c:numCache>
                <c:formatCode>General</c:formatCode>
                <c:ptCount val="5"/>
                <c:pt idx="0">
                  <c:v>80</c:v>
                </c:pt>
                <c:pt idx="1">
                  <c:v>79</c:v>
                </c:pt>
                <c:pt idx="2">
                  <c:v>117</c:v>
                </c:pt>
                <c:pt idx="3">
                  <c:v>68</c:v>
                </c:pt>
                <c:pt idx="4">
                  <c:v>2</c:v>
                </c:pt>
              </c:numCache>
            </c:numRef>
          </c:val>
        </c:ser>
        <c:ser>
          <c:idx val="2"/>
          <c:order val="2"/>
          <c:tx>
            <c:strRef>
              <c:f>Sheet1!$D$18</c:f>
              <c:strCache>
                <c:ptCount val="1"/>
                <c:pt idx="0">
                  <c:v>どちらともいえない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Sheet1!$A$19:$A$23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[アンケート結果.xlsx]Sheet1!$D$19:$D$23</c:f>
              <c:numCache>
                <c:formatCode>General</c:formatCode>
                <c:ptCount val="5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Sheet1!$H$2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Sheet1!$G$3:$G$7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[アンケート結果.xlsx]Sheet1!$H$3:$H$7</c:f>
              <c:numCache>
                <c:formatCode>General</c:formatCode>
                <c:ptCount val="5"/>
                <c:pt idx="0">
                  <c:v>14</c:v>
                </c:pt>
                <c:pt idx="1">
                  <c:v>4</c:v>
                </c:pt>
                <c:pt idx="2">
                  <c:v>8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Sheet1!$I$2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Sheet1!$G$3:$G$7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[アンケート結果.xlsx]Sheet1!$I$3:$I$7</c:f>
              <c:numCache>
                <c:formatCode>General</c:formatCode>
                <c:ptCount val="5"/>
                <c:pt idx="0">
                  <c:v>65</c:v>
                </c:pt>
                <c:pt idx="1">
                  <c:v>82</c:v>
                </c:pt>
                <c:pt idx="2">
                  <c:v>103</c:v>
                </c:pt>
                <c:pt idx="3">
                  <c:v>50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Sheet1!$J$2</c:f>
              <c:strCache>
                <c:ptCount val="1"/>
                <c:pt idx="0">
                  <c:v>どちらともいえない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Sheet1!$G$3:$G$7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[アンケート結果.xlsx]Sheet1!$J$3:$J$7</c:f>
              <c:numCache>
                <c:formatCode>General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22</c:v>
                </c:pt>
                <c:pt idx="3">
                  <c:v>8</c:v>
                </c:pt>
                <c:pt idx="4">
                  <c:v>0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5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Sheet1!$H$10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Sheet1!$G$11:$G$15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[アンケート結果.xlsx]Sheet1!$H$11:$H$15</c:f>
              <c:numCache>
                <c:formatCode>General</c:formatCode>
                <c:ptCount val="5"/>
                <c:pt idx="0">
                  <c:v>57</c:v>
                </c:pt>
                <c:pt idx="1">
                  <c:v>30</c:v>
                </c:pt>
                <c:pt idx="2">
                  <c:v>25</c:v>
                </c:pt>
                <c:pt idx="3">
                  <c:v>27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Sheet1!$I$10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Sheet1!$G$11:$G$15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[アンケート結果.xlsx]Sheet1!$I$11:$I$15</c:f>
              <c:numCache>
                <c:formatCode>General</c:formatCode>
                <c:ptCount val="5"/>
                <c:pt idx="0">
                  <c:v>70</c:v>
                </c:pt>
                <c:pt idx="1">
                  <c:v>24</c:v>
                </c:pt>
                <c:pt idx="2">
                  <c:v>54</c:v>
                </c:pt>
                <c:pt idx="3">
                  <c:v>40</c:v>
                </c:pt>
                <c:pt idx="4">
                  <c:v>1</c:v>
                </c:pt>
              </c:numCache>
            </c:numRef>
          </c:val>
        </c:ser>
        <c:ser>
          <c:idx val="2"/>
          <c:order val="2"/>
          <c:tx>
            <c:strRef>
              <c:f>Sheet1!$J$10</c:f>
              <c:strCache>
                <c:ptCount val="1"/>
                <c:pt idx="0">
                  <c:v>どちらともいえない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Sheet1!$G$11:$G$15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[アンケート結果.xlsx]Sheet1!$J$11:$J$15</c:f>
              <c:numCache>
                <c:formatCode>General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28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hart6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Sheet1!$H$18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Sheet1!$G$19:$G$23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[アンケート結果.xlsx]Sheet1!$H$19:$H$23</c:f>
              <c:numCache>
                <c:formatCode>General</c:formatCode>
                <c:ptCount val="5"/>
                <c:pt idx="0">
                  <c:v>54</c:v>
                </c:pt>
                <c:pt idx="1">
                  <c:v>31</c:v>
                </c:pt>
                <c:pt idx="2">
                  <c:v>35</c:v>
                </c:pt>
                <c:pt idx="3">
                  <c:v>23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Sheet1!$I$18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Sheet1!$G$19:$G$23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[アンケート結果.xlsx]Sheet1!$I$19:$I$23</c:f>
              <c:numCache>
                <c:formatCode>General</c:formatCode>
                <c:ptCount val="5"/>
                <c:pt idx="0">
                  <c:v>58</c:v>
                </c:pt>
                <c:pt idx="1">
                  <c:v>41</c:v>
                </c:pt>
                <c:pt idx="2">
                  <c:v>35</c:v>
                </c:pt>
                <c:pt idx="3">
                  <c:v>31</c:v>
                </c:pt>
                <c:pt idx="4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Sheet1!$J$18</c:f>
              <c:strCache>
                <c:ptCount val="1"/>
                <c:pt idx="0">
                  <c:v>どちらともいえない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Sheet1!$G$19:$G$23</c:f>
              <c:strCache>
                <c:ptCount val="5"/>
                <c:pt idx="0">
                  <c:v>１９歳以下</c:v>
                </c:pt>
                <c:pt idx="1">
                  <c:v>２０～３９歳</c:v>
                </c:pt>
                <c:pt idx="2">
                  <c:v>４０～５９歳</c:v>
                </c:pt>
                <c:pt idx="3">
                  <c:v>６０～７９歳</c:v>
                </c:pt>
                <c:pt idx="4">
                  <c:v>８０歳以上</c:v>
                </c:pt>
              </c:strCache>
            </c:strRef>
          </c:cat>
          <c:val>
            <c:numRef>
              <c:f>[アンケート結果.xlsx]Sheet1!$J$19:$J$23</c:f>
              <c:numCache>
                <c:formatCode>General</c:formatCode>
                <c:ptCount val="5"/>
                <c:pt idx="0">
                  <c:v>32</c:v>
                </c:pt>
                <c:pt idx="1">
                  <c:v>17</c:v>
                </c:pt>
                <c:pt idx="2">
                  <c:v>41</c:v>
                </c:pt>
                <c:pt idx="3">
                  <c:v>14</c:v>
                </c:pt>
                <c:pt idx="4">
                  <c:v>0</c:v>
                </c:pt>
              </c:numCache>
            </c:numRef>
          </c:val>
        </c:ser>
        <c:dLbls>
          <c:spPr>
            <a:noFill/>
            <a:ln>
              <a:noFill/>
            </a:ln>
            <a:effectLst/>
          </c:spPr>
          <c:txPr>
            <a:bodyPr rot="0" spcFirstLastPara="1" vertOverflow="ellipsis" horzOverflow="overflow" wrap="square" anchor="ctr" anchorCtr="1">
              <a:spAutoFit/>
            </a:bodyPr>
            <a:lstStyle/>
            <a:p>
              <a:pPr algn="ctr" rtl="0">
                <a:defRPr lang="ja-JP" altLang="en-US" sz="9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 altLang="en-US"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c:txPr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0"/>
        <c:axId val="1"/>
        <c:axId val="2"/>
      </c:barChart>
      <c:catAx>
        <c:axId val="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2"/>
        <c:crosses val="autoZero"/>
        <c:auto val="1"/>
        <c:lblAlgn val="ctr"/>
        <c:lblOffset val="100"/>
        <c:noMultiLvlLbl val="0"/>
      </c:catAx>
      <c:valAx>
        <c:axId val="2"/>
        <c:scaling>
          <c:orientation val="minMax"/>
        </c:scaling>
        <c:delete val="0"/>
        <c:axPos val="l"/>
        <c:majorGridlines>
          <c:spPr>
            <a:noFill/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horzOverflow="overflow" wrap="square" anchor="ctr" anchorCtr="1"/>
          <a:lstStyle/>
          <a:p>
            <a:pPr algn="ctr" rtl="0">
              <a:defRPr lang="ja-JP" alt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horzOverflow="overflow" wrap="square" anchor="ctr" anchorCtr="1"/>
        <a:lstStyle/>
        <a:p>
          <a:pPr algn="l" rtl="0">
            <a:defRPr lang="ja-JP" altLang="en-US" sz="9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 altLang="en-US" sz="900" kern="1200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 vertOverflow="overflow" horzOverflow="overflow" anchor="ctr" anchorCtr="1"/>
    <a:lstStyle/>
    <a:p>
      <a:pPr algn="ctr" rtl="0">
        <a:defRPr lang="ja-JP" altLang="en-US"/>
      </a:pPr>
      <a:endParaRPr lang="ja-JP" altLang="en-US"/>
    </a:p>
  </c:txPr>
  <c:externalData r:id="rId1">
    <c:autoUpdate val="0"/>
  </c:externalData>
  <c:extLst>
    <c:ext xmlns:c14="http://schemas.microsoft.com/office/drawing/2007/8/2/chart" uri="{781A3756-C4B2-4CAC-9D66-4F8BD8637D16}"/>
  </c:extLst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a="http://schemas.openxmlformats.org/drawingml/2006/main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a="http://schemas.openxmlformats.org/drawingml/2006/main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a="http://schemas.openxmlformats.org/drawingml/2006/main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vertOverflow="clip" horzOverflow="clip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239602"/>
            <a:ext cx="8229600" cy="1008112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2319722"/>
            <a:ext cx="8229600" cy="17281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302610"/>
            <a:ext cx="8229600" cy="317735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273983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273983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02610"/>
            <a:ext cx="8229600" cy="321100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211710"/>
            <a:ext cx="8229600" cy="792088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888562"/>
            <a:ext cx="8229600" cy="1323148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302611"/>
            <a:ext cx="3970784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302611"/>
            <a:ext cx="4006788" cy="31773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151335"/>
            <a:ext cx="397078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1631156"/>
            <a:ext cx="3970784" cy="284880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04789"/>
            <a:ext cx="4727438" cy="4231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275606"/>
            <a:ext cx="3008312" cy="32043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3516855"/>
            <a:ext cx="5486400" cy="42505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159482"/>
            <a:ext cx="5486400" cy="328412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3975907"/>
            <a:ext cx="5486400" cy="504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4677984"/>
            <a:ext cx="41044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313990"/>
            <a:ext cx="8229600" cy="745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302610"/>
            <a:ext cx="8229600" cy="321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677984"/>
            <a:ext cx="18825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4677984"/>
            <a:ext cx="19185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chart" Target="../charts/chart3.xml" /><Relationship Id="rId2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chart" Target="../charts/chart4.xml" /><Relationship Id="rId2" Type="http://schemas.openxmlformats.org/officeDocument/2006/relationships/slideLayout" Target="../slideLayouts/slideLayout2.xml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chart" Target="../charts/chart5.xml" /><Relationship Id="rId2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chart" Target="../charts/chart6.xml" /><Relationship Id="rId2" Type="http://schemas.openxmlformats.org/officeDocument/2006/relationships/slideLayout" Target="../slideLayouts/slideLayout2.xml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jpeg" /><Relationship Id="rId4" Type="http://schemas.openxmlformats.org/officeDocument/2006/relationships/slideLayout" Target="../slideLayouts/slideLayout2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4.png" /><Relationship Id="rId3" Type="http://schemas.openxmlformats.org/officeDocument/2006/relationships/image" Target="../media/image5.jpeg" /><Relationship Id="rId4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6.png" /><Relationship Id="rId3" Type="http://schemas.openxmlformats.org/officeDocument/2006/relationships/image" Target="../media/image7.jpeg" /><Relationship Id="rId4" Type="http://schemas.openxmlformats.org/officeDocument/2006/relationships/slideLayout" Target="../slideLayouts/slideLayout2.xm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8.png" /><Relationship Id="rId3" Type="http://schemas.openxmlformats.org/officeDocument/2006/relationships/image" Target="../media/image9.jpeg" /><Relationship Id="rId4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Relationship Id="rId4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12.png" /><Relationship Id="rId3" Type="http://schemas.openxmlformats.org/officeDocument/2006/relationships/image" Target="../media/image13.jpeg" /><Relationship Id="rId4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chart" Target="../charts/chart1.xml" /><Relationship Id="rId2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chart" Target="../charts/chart2.xml" /><Relationship Id="rId2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タイトル 1"/>
          <p:cNvSpPr>
            <a:spLocks noGrp="1"/>
          </p:cNvSpPr>
          <p:nvPr>
            <p:ph type="ctrTitle"/>
          </p:nvPr>
        </p:nvSpPr>
        <p:spPr>
          <a:xfrm>
            <a:off x="457202" y="915750"/>
            <a:ext cx="8229600" cy="1008112"/>
          </a:xfrm>
        </p:spPr>
        <p:txBody>
          <a:bodyPr>
            <a:normAutofit/>
          </a:bodyPr>
          <a:lstStyle/>
          <a:p>
            <a:r>
              <a:rPr lang="ja-JP" altLang="en-US" sz="3200">
                <a:latin typeface="BIZ UDゴシック"/>
                <a:ea typeface="BIZ UDゴシック"/>
              </a:rPr>
              <a:t>となみ SDGs フェス 2023</a:t>
            </a:r>
            <a:endParaRPr kumimoji="1" lang="ja-JP" altLang="en-US" sz="3200" dirty="0">
              <a:latin typeface="BIZ UDゴシック"/>
              <a:ea typeface="BIZ UDゴシック"/>
            </a:endParaRPr>
          </a:p>
        </p:txBody>
      </p:sp>
      <p:sp>
        <p:nvSpPr>
          <p:cNvPr id="1108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4000">
                <a:latin typeface="BIZ UDゴシック"/>
                <a:ea typeface="BIZ UDゴシック"/>
              </a:rPr>
              <a:t>「教えてあなたの思い」</a:t>
            </a:r>
            <a:endParaRPr kumimoji="1" lang="ja-JP" altLang="en-US" sz="4000">
              <a:latin typeface="BIZ UDゴシック"/>
              <a:ea typeface="BIZ UDゴシック"/>
            </a:endParaRPr>
          </a:p>
          <a:p>
            <a:r>
              <a:rPr kumimoji="1" lang="ja-JP" altLang="en-US" sz="4000">
                <a:latin typeface="BIZ UDゴシック"/>
                <a:ea typeface="BIZ UDゴシック"/>
              </a:rPr>
              <a:t>アンケート結果</a:t>
            </a:r>
            <a:endParaRPr kumimoji="1" lang="ja-JP" altLang="en-US" sz="4000">
              <a:latin typeface="BIZ UDゴシック"/>
              <a:ea typeface="BIZ UDゴシック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graphicFrame>
        <p:nvGraphicFramePr>
          <p:cNvPr id="1148" name="四角形 33"/>
          <p:cNvGraphicFramePr>
            <a:graphicFrameLocks noGrp="1"/>
          </p:cNvGraphicFramePr>
          <p:nvPr>
            <p:ph idx="1"/>
          </p:nvPr>
        </p:nvGraphicFramePr>
        <p:xfrm>
          <a:off x="457200" y="1302610"/>
          <a:ext cx="8229600" cy="32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49" name="四角形 53"/>
          <p:cNvSpPr/>
          <p:nvPr/>
        </p:nvSpPr>
        <p:spPr>
          <a:xfrm>
            <a:off x="609600" y="466390"/>
            <a:ext cx="8229600" cy="74559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kumimoji="1" lang="ja-JP" altLang="en-US" sz="2222">
                <a:latin typeface="BIZ UDゴシック"/>
                <a:ea typeface="BIZ UDゴシック"/>
              </a:rPr>
              <a:t>Ｑ３あなたの家庭おいて主に「誰が家事」をしていますか？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1" name="四角形 34"/>
          <p:cNvSpPr>
            <a:spLocks noGrp="1"/>
          </p:cNvSpPr>
          <p:nvPr>
            <p:ph type="title"/>
          </p:nvPr>
        </p:nvSpPr>
        <p:spPr>
          <a:xfrm>
            <a:off x="457200" y="483750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r>
              <a:rPr kumimoji="1" lang="ja-JP" altLang="en-US" sz="2222">
                <a:latin typeface="BIZ UDゴシック"/>
                <a:ea typeface="BIZ UDゴシック"/>
              </a:rPr>
              <a:t>Ｑ４あなたの家庭において主に「誰が育児」をしていますか？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  <p:graphicFrame>
        <p:nvGraphicFramePr>
          <p:cNvPr id="1152" name="四角形 39"/>
          <p:cNvGraphicFramePr>
            <a:graphicFrameLocks noGrp="1"/>
          </p:cNvGraphicFramePr>
          <p:nvPr>
            <p:ph idx="1"/>
          </p:nvPr>
        </p:nvGraphicFramePr>
        <p:xfrm>
          <a:off x="457200" y="1302610"/>
          <a:ext cx="8229600" cy="32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4" name="四角形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p>
            <a:r>
              <a:rPr kumimoji="1" lang="ja-JP" altLang="en-US" sz="2222">
                <a:latin typeface="BIZ UDゴシック"/>
                <a:ea typeface="BIZ UDゴシック"/>
              </a:rPr>
              <a:t>Ｑ５あなたの周りで「活き活きと過ごしている」のは誰ですか？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  <p:graphicFrame>
        <p:nvGraphicFramePr>
          <p:cNvPr id="1155" name="四角形 45"/>
          <p:cNvGraphicFramePr>
            <a:graphicFrameLocks noGrp="1"/>
          </p:cNvGraphicFramePr>
          <p:nvPr>
            <p:ph idx="1"/>
          </p:nvPr>
        </p:nvGraphicFramePr>
        <p:xfrm>
          <a:off x="457200" y="1302610"/>
          <a:ext cx="8229600" cy="32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57" name="四角形 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p>
            <a:r>
              <a:rPr kumimoji="1" lang="ja-JP" altLang="en-US" sz="2222">
                <a:latin typeface="BIZ UDゴシック"/>
                <a:ea typeface="BIZ UDゴシック"/>
              </a:rPr>
              <a:t>Ｑ６あなたが「次に生まれ変わる」としたら？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  <p:graphicFrame>
        <p:nvGraphicFramePr>
          <p:cNvPr id="1158" name="四角形 51"/>
          <p:cNvGraphicFramePr>
            <a:graphicFrameLocks noGrp="1"/>
          </p:cNvGraphicFramePr>
          <p:nvPr>
            <p:ph idx="1"/>
          </p:nvPr>
        </p:nvGraphicFramePr>
        <p:xfrm>
          <a:off x="457200" y="1302610"/>
          <a:ext cx="8229600" cy="32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10" name="四角形 23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92186" y="627750"/>
            <a:ext cx="5039814" cy="3094873"/>
          </a:xfrm>
          <a:prstGeom prst="rect">
            <a:avLst/>
          </a:prstGeom>
        </p:spPr>
      </p:pic>
      <p:sp>
        <p:nvSpPr>
          <p:cNvPr id="1111" name="四角形 22"/>
          <p:cNvSpPr>
            <a:spLocks noGrp="1"/>
          </p:cNvSpPr>
          <p:nvPr>
            <p:ph type="title"/>
          </p:nvPr>
        </p:nvSpPr>
        <p:spPr>
          <a:xfrm>
            <a:off x="4214741" y="1347750"/>
            <a:ext cx="3741259" cy="1182373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2222">
                <a:latin typeface="BIZ UDゴシック"/>
                <a:ea typeface="BIZ UDゴシック"/>
              </a:rPr>
              <a:t>　</a:t>
            </a:r>
            <a:r>
              <a:rPr kumimoji="1" lang="ja-JP" altLang="en-US" sz="2000">
                <a:latin typeface="BIZ UDゴシック"/>
                <a:ea typeface="BIZ UDゴシック"/>
              </a:rPr>
              <a:t>６０才以上の方は「男性」と</a:t>
            </a:r>
            <a:endParaRPr kumimoji="1" lang="ja-JP" altLang="en-US" sz="20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2000">
                <a:latin typeface="BIZ UDゴシック"/>
                <a:ea typeface="BIZ UDゴシック"/>
              </a:rPr>
              <a:t>回答した方が多いけれど、</a:t>
            </a:r>
            <a:endParaRPr kumimoji="1" lang="ja-JP" altLang="en-US" sz="20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2000">
                <a:latin typeface="BIZ UDゴシック"/>
                <a:ea typeface="BIZ UDゴシック"/>
              </a:rPr>
              <a:t>年代が若くなるにつれて</a:t>
            </a:r>
            <a:endParaRPr kumimoji="1" lang="ja-JP" altLang="en-US" sz="20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2000">
                <a:latin typeface="BIZ UDゴシック"/>
                <a:ea typeface="BIZ UDゴシック"/>
              </a:rPr>
              <a:t>「</a:t>
            </a:r>
            <a:r>
              <a:rPr kumimoji="1" lang="ja-JP" altLang="en-US" sz="2000">
                <a:latin typeface="BIZ UDゴシック"/>
                <a:ea typeface="BIZ UDゴシック"/>
              </a:rPr>
              <a:t>女性」と回答する傾向が大きくなっているね。</a:t>
            </a:r>
            <a:endParaRPr kumimoji="1" lang="ja-JP" altLang="en-US" sz="20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2000">
                <a:latin typeface="BIZ UDゴシック"/>
                <a:ea typeface="BIZ UDゴシック"/>
              </a:rPr>
              <a:t>　最近は</a:t>
            </a:r>
            <a:r>
              <a:rPr kumimoji="1" lang="ja-JP" altLang="en-US" sz="2000">
                <a:latin typeface="BIZ UDゴシック"/>
                <a:ea typeface="BIZ UDゴシック"/>
              </a:rPr>
              <a:t>女性も自身の意見を言えるようになっているからかな。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  <p:pic>
        <p:nvPicPr>
          <p:cNvPr id="1112" name="図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3334" y="3221084"/>
            <a:ext cx="1800000" cy="1800000"/>
          </a:xfrm>
          <a:prstGeom prst="rect">
            <a:avLst/>
          </a:prstGeom>
        </p:spPr>
      </p:pic>
      <p:pic>
        <p:nvPicPr>
          <p:cNvPr id="1113" name="図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26" y="183460"/>
            <a:ext cx="3240812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15" name="四角形 34"/>
          <p:cNvPicPr/>
          <p:nvPr/>
        </p:nvPicPr>
        <p:blipFill>
          <a:blip r:embed="rId1"/>
          <a:stretch>
            <a:fillRect/>
          </a:stretch>
        </p:blipFill>
        <p:spPr>
          <a:xfrm>
            <a:off x="3238678" y="630128"/>
            <a:ext cx="4575567" cy="3239499"/>
          </a:xfrm>
          <a:prstGeom prst="rect">
            <a:avLst/>
          </a:prstGeom>
        </p:spPr>
      </p:pic>
      <p:pic>
        <p:nvPicPr>
          <p:cNvPr id="1116" name="四角形 3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75267" y="3509518"/>
            <a:ext cx="1804383" cy="1442311"/>
          </a:xfrm>
          <a:prstGeom prst="rect">
            <a:avLst/>
          </a:prstGeom>
        </p:spPr>
      </p:pic>
      <p:sp>
        <p:nvSpPr>
          <p:cNvPr id="1117" name="四角形 36"/>
          <p:cNvSpPr>
            <a:spLocks noGrp="1"/>
          </p:cNvSpPr>
          <p:nvPr>
            <p:ph type="title"/>
          </p:nvPr>
        </p:nvSpPr>
        <p:spPr>
          <a:xfrm>
            <a:off x="3636000" y="987733"/>
            <a:ext cx="3744580" cy="2086242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2000">
                <a:latin typeface="BIZ UDゴシック"/>
                <a:ea typeface="BIZ UDゴシック"/>
              </a:rPr>
              <a:t>　働き世代において、「男性」に権限があると回答した方が多く、４０歳以上ではその傾向が顕著だね。</a:t>
            </a:r>
            <a:endParaRPr kumimoji="1" lang="ja-JP" altLang="en-US" sz="20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2000">
                <a:latin typeface="BIZ UDゴシック"/>
                <a:ea typeface="BIZ UDゴシック"/>
              </a:rPr>
              <a:t>　話を聞いてみると、看護師や保育士等、女性が多い職場では「女性」が権限を持っていると回答されていたよ。</a:t>
            </a:r>
            <a:endParaRPr kumimoji="1" lang="ja-JP" altLang="en-US" sz="2000">
              <a:latin typeface="BIZ UDゴシック"/>
              <a:ea typeface="BIZ UDゴシック"/>
            </a:endParaRPr>
          </a:p>
        </p:txBody>
      </p:sp>
      <p:pic>
        <p:nvPicPr>
          <p:cNvPr id="1118" name="図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23750"/>
            <a:ext cx="3240811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20" name="四角形 42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20811" y="699750"/>
            <a:ext cx="4607003" cy="3500954"/>
          </a:xfrm>
          <a:prstGeom prst="rect">
            <a:avLst/>
          </a:prstGeom>
        </p:spPr>
      </p:pic>
      <p:sp>
        <p:nvSpPr>
          <p:cNvPr id="1121" name="四角形 37"/>
          <p:cNvSpPr>
            <a:spLocks noGrp="1"/>
          </p:cNvSpPr>
          <p:nvPr>
            <p:ph type="title"/>
          </p:nvPr>
        </p:nvSpPr>
        <p:spPr>
          <a:xfrm>
            <a:off x="4283634" y="1633815"/>
            <a:ext cx="3094178" cy="1299870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1777">
                <a:latin typeface="BIZ UDゴシック"/>
                <a:ea typeface="BIZ UDゴシック"/>
              </a:rPr>
              <a:t>　どの世代も家事は「女性」が担</a:t>
            </a:r>
            <a:r>
              <a:rPr kumimoji="1" lang="ja-JP" altLang="en-US" sz="1777">
                <a:latin typeface="BIZ UDゴシック"/>
                <a:ea typeface="BIZ UDゴシック"/>
              </a:rPr>
              <a:t>ってい</a:t>
            </a:r>
            <a:r>
              <a:rPr kumimoji="1" lang="ja-JP" altLang="en-US" sz="1777">
                <a:latin typeface="BIZ UDゴシック"/>
                <a:ea typeface="BIZ UDゴシック"/>
              </a:rPr>
              <a:t>るね。</a:t>
            </a:r>
            <a:endParaRPr kumimoji="1" lang="ja-JP" altLang="en-US" sz="1777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1777">
                <a:latin typeface="BIZ UDゴシック"/>
                <a:ea typeface="BIZ UDゴシック"/>
              </a:rPr>
              <a:t>　まだまだ、</a:t>
            </a:r>
            <a:r>
              <a:rPr kumimoji="1" lang="ja-JP" altLang="en-US" sz="1777">
                <a:latin typeface="BIZ UDゴシック"/>
                <a:ea typeface="BIZ UDゴシック"/>
              </a:rPr>
              <a:t>女性は家事をするものだという</a:t>
            </a:r>
            <a:r>
              <a:rPr kumimoji="1" lang="ja-JP" altLang="en-US" sz="1777">
                <a:latin typeface="BIZ UDゴシック"/>
                <a:ea typeface="BIZ UDゴシック"/>
              </a:rPr>
              <a:t>風潮が強いようだね。</a:t>
            </a:r>
            <a:endParaRPr kumimoji="1" lang="ja-JP" altLang="en-US" sz="1777">
              <a:latin typeface="BIZ UDゴシック"/>
              <a:ea typeface="BIZ UDゴシック"/>
            </a:endParaRPr>
          </a:p>
        </p:txBody>
      </p:sp>
      <p:pic>
        <p:nvPicPr>
          <p:cNvPr id="1122" name="図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00" y="3147750"/>
            <a:ext cx="1800000" cy="1800000"/>
          </a:xfrm>
          <a:prstGeom prst="rect">
            <a:avLst/>
          </a:prstGeom>
        </p:spPr>
      </p:pic>
      <p:pic>
        <p:nvPicPr>
          <p:cNvPr id="1123" name="図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123750"/>
            <a:ext cx="3240811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25" name="四角形 49"/>
          <p:cNvPicPr/>
          <p:nvPr/>
        </p:nvPicPr>
        <p:blipFill>
          <a:blip r:embed="rId1"/>
          <a:stretch>
            <a:fillRect/>
          </a:stretch>
        </p:blipFill>
        <p:spPr>
          <a:xfrm>
            <a:off x="3708000" y="6796"/>
            <a:ext cx="4105001" cy="3500954"/>
          </a:xfrm>
          <a:prstGeom prst="rect">
            <a:avLst/>
          </a:prstGeom>
        </p:spPr>
      </p:pic>
      <p:pic>
        <p:nvPicPr>
          <p:cNvPr id="1126" name="四角形 4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000" y="3147750"/>
            <a:ext cx="1797132" cy="1803005"/>
          </a:xfrm>
          <a:prstGeom prst="rect">
            <a:avLst/>
          </a:prstGeom>
        </p:spPr>
      </p:pic>
      <p:sp>
        <p:nvSpPr>
          <p:cNvPr id="1127" name="四角形 51"/>
          <p:cNvSpPr>
            <a:spLocks noGrp="1"/>
          </p:cNvSpPr>
          <p:nvPr>
            <p:ph type="title"/>
          </p:nvPr>
        </p:nvSpPr>
        <p:spPr>
          <a:xfrm>
            <a:off x="4213822" y="983880"/>
            <a:ext cx="3094178" cy="1299870"/>
          </a:xfrm>
          <a:prstGeom prst="rect">
            <a:avLst/>
          </a:prstGeom>
        </p:spPr>
        <p:txBody>
          <a:bodyPr>
            <a:normAutofit fontScale="90000"/>
          </a:bodyPr>
          <a:p>
            <a:pPr algn="l"/>
            <a:r>
              <a:rPr kumimoji="1" lang="ja-JP" altLang="en-US" sz="1777">
                <a:latin typeface="BIZ UDゴシック"/>
                <a:ea typeface="BIZ UDゴシック"/>
              </a:rPr>
              <a:t>　育児においても「女性」が担っているね。「男性」の育児休業制度がもっと普及して、この結果が変わればいいな。</a:t>
            </a:r>
            <a:endParaRPr kumimoji="1" lang="ja-JP" altLang="en-US" sz="1777">
              <a:latin typeface="BIZ UDゴシック"/>
              <a:ea typeface="BIZ UDゴシック"/>
            </a:endParaRPr>
          </a:p>
        </p:txBody>
      </p:sp>
      <p:pic>
        <p:nvPicPr>
          <p:cNvPr id="1128" name="図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99620"/>
            <a:ext cx="324081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30" name="四角形 57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48000" y="8326"/>
            <a:ext cx="4600417" cy="4123124"/>
          </a:xfrm>
          <a:prstGeom prst="rect">
            <a:avLst/>
          </a:prstGeom>
        </p:spPr>
      </p:pic>
      <p:pic>
        <p:nvPicPr>
          <p:cNvPr id="1131" name="図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000" y="3152026"/>
            <a:ext cx="1800000" cy="1800000"/>
          </a:xfrm>
          <a:prstGeom prst="rect">
            <a:avLst/>
          </a:prstGeom>
        </p:spPr>
      </p:pic>
      <p:sp>
        <p:nvSpPr>
          <p:cNvPr id="1132" name="四角形 59"/>
          <p:cNvSpPr/>
          <p:nvPr/>
        </p:nvSpPr>
        <p:spPr>
          <a:xfrm>
            <a:off x="3996000" y="987750"/>
            <a:ext cx="3094178" cy="216427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800">
                <a:latin typeface="BIZ UDゴシック"/>
                <a:ea typeface="BIZ UDゴシック"/>
              </a:rPr>
              <a:t>　やや「女性」の方が活き活き過ごせていると実感する人が多いようだね。</a:t>
            </a:r>
            <a:endParaRPr kumimoji="1" lang="ja-JP" altLang="en-US" sz="18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1800">
                <a:latin typeface="BIZ UDゴシック"/>
                <a:ea typeface="BIZ UDゴシック"/>
              </a:rPr>
              <a:t>　</a:t>
            </a:r>
            <a:r>
              <a:rPr kumimoji="1" lang="ja-JP" altLang="en-US" sz="1800">
                <a:latin typeface="BIZ UDゴシック"/>
                <a:ea typeface="BIZ UDゴシック"/>
              </a:rPr>
              <a:t>女性は家庭や職場等の忙しい環境の中でも、上手く楽しみを見つけ出すことができるのかな。</a:t>
            </a:r>
            <a:endParaRPr kumimoji="1" lang="ja-JP" altLang="en-US" sz="1800">
              <a:latin typeface="BIZ UDゴシック"/>
              <a:ea typeface="BIZ UDゴシック"/>
            </a:endParaRPr>
          </a:p>
        </p:txBody>
      </p:sp>
      <p:pic>
        <p:nvPicPr>
          <p:cNvPr id="1133" name="図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00" y="267750"/>
            <a:ext cx="324081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pic>
        <p:nvPicPr>
          <p:cNvPr id="1135" name="四角形 65"/>
          <p:cNvPicPr>
            <a:picLocks noGrp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48000" y="0"/>
            <a:ext cx="4820902" cy="4103139"/>
          </a:xfrm>
          <a:prstGeom prst="rect">
            <a:avLst/>
          </a:prstGeom>
        </p:spPr>
      </p:pic>
      <p:sp>
        <p:nvSpPr>
          <p:cNvPr id="1136" name="四角形 66"/>
          <p:cNvSpPr/>
          <p:nvPr/>
        </p:nvSpPr>
        <p:spPr>
          <a:xfrm>
            <a:off x="4211362" y="843750"/>
            <a:ext cx="3094178" cy="216427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l"/>
            <a:r>
              <a:rPr kumimoji="1" lang="ja-JP" altLang="en-US" sz="1800">
                <a:latin typeface="BIZ UDゴシック"/>
                <a:ea typeface="BIZ UDゴシック"/>
              </a:rPr>
              <a:t>　結果は、ほぼ同じくらいね。特別、男性に生まれ変わりたい！女性に生まれ変わりたい！というのはなさそうね。</a:t>
            </a:r>
            <a:endParaRPr kumimoji="1" lang="ja-JP" altLang="en-US" sz="1800">
              <a:latin typeface="BIZ UDゴシック"/>
              <a:ea typeface="BIZ UDゴシック"/>
            </a:endParaRPr>
          </a:p>
          <a:p>
            <a:pPr algn="l"/>
            <a:r>
              <a:rPr kumimoji="1" lang="ja-JP" altLang="en-US" sz="1800">
                <a:latin typeface="BIZ UDゴシック"/>
                <a:ea typeface="BIZ UDゴシック"/>
              </a:rPr>
              <a:t>　みんな、それなりに自分の立場に満足できているのかも。</a:t>
            </a:r>
            <a:endParaRPr kumimoji="1" lang="ja-JP" altLang="en-US" sz="1800">
              <a:latin typeface="BIZ UDゴシック"/>
              <a:ea typeface="BIZ UDゴシック"/>
            </a:endParaRPr>
          </a:p>
        </p:txBody>
      </p:sp>
      <p:pic>
        <p:nvPicPr>
          <p:cNvPr id="1137" name="図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000" y="3147750"/>
            <a:ext cx="1800000" cy="1800000"/>
          </a:xfrm>
          <a:prstGeom prst="rect">
            <a:avLst/>
          </a:prstGeom>
        </p:spPr>
      </p:pic>
      <p:pic>
        <p:nvPicPr>
          <p:cNvPr id="1138" name="図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00" y="195750"/>
            <a:ext cx="3240810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0" name="四角形 12"/>
          <p:cNvSpPr>
            <a:spLocks noGrp="1"/>
          </p:cNvSpPr>
          <p:nvPr>
            <p:ph type="title"/>
          </p:nvPr>
        </p:nvSpPr>
        <p:spPr>
          <a:xfrm>
            <a:off x="457200" y="313990"/>
            <a:ext cx="8229600" cy="745592"/>
          </a:xfrm>
          <a:prstGeom prst="rect">
            <a:avLst/>
          </a:prstGeom>
        </p:spPr>
        <p:txBody>
          <a:bodyPr>
            <a:normAutofit/>
          </a:bodyPr>
          <a:p>
            <a:r>
              <a:rPr kumimoji="1" lang="ja-JP" altLang="en-US" sz="2222">
                <a:latin typeface="BIZ UDゴシック"/>
                <a:ea typeface="BIZ UDゴシック"/>
              </a:rPr>
              <a:t>Ｑ１家庭内で「一番権限がある」のはどちらですか？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  <p:graphicFrame>
        <p:nvGraphicFramePr>
          <p:cNvPr id="1141" name="四角形 21"/>
          <p:cNvGraphicFramePr>
            <a:graphicFrameLocks noGrp="1"/>
          </p:cNvGraphicFramePr>
          <p:nvPr>
            <p:ph idx="1"/>
          </p:nvPr>
        </p:nvGraphicFramePr>
        <p:xfrm>
          <a:off x="457200" y="1302610"/>
          <a:ext cx="8229600" cy="3211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43" name="四角形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p>
            <a:endParaRPr kumimoji="1" lang="ja-JP" altLang="en-US"/>
          </a:p>
          <a:p>
            <a:endParaRPr kumimoji="1" lang="ja-JP" altLang="en-US"/>
          </a:p>
          <a:p>
            <a:endParaRPr kumimoji="1" lang="ja-JP" altLang="en-US"/>
          </a:p>
        </p:txBody>
      </p:sp>
      <p:sp>
        <p:nvSpPr>
          <p:cNvPr id="1144" name="四角形 2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p>
            <a:endParaRPr kumimoji="1" lang="ja-JP" altLang="en-US"/>
          </a:p>
        </p:txBody>
      </p:sp>
      <p:graphicFrame>
        <p:nvGraphicFramePr>
          <p:cNvPr id="1145" name="グラフ 27"/>
          <p:cNvGraphicFramePr/>
          <p:nvPr/>
        </p:nvGraphicFramePr>
        <p:xfrm>
          <a:off x="457201" y="1302610"/>
          <a:ext cx="8238152" cy="317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46" name="四角形 52"/>
          <p:cNvSpPr/>
          <p:nvPr/>
        </p:nvSpPr>
        <p:spPr>
          <a:xfrm>
            <a:off x="461478" y="650731"/>
            <a:ext cx="8229600" cy="8177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kumimoji="1" lang="ja-JP" altLang="en-US" sz="2222">
                <a:latin typeface="BIZ UDゴシック"/>
                <a:ea typeface="BIZ UDゴシック"/>
              </a:rPr>
              <a:t>Ｑ２職場内で「一番権限がある」のはどちらですか？</a:t>
            </a:r>
            <a:endParaRPr kumimoji="1" lang="ja-JP" altLang="en-US" sz="2222">
              <a:latin typeface="BIZ UDゴシック"/>
              <a:ea typeface="BIZ UD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5.0.3</AppVersion>
  <PresentationFormat>ユーザー設定</PresentationFormat>
  <Slides>13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宮下　智美</dc:creator>
  <cp:lastModifiedBy>宮下　智美</cp:lastModifiedBy>
  <dcterms:created xsi:type="dcterms:W3CDTF">2023-10-02T05:48:35Z</dcterms:created>
  <dcterms:modified xsi:type="dcterms:W3CDTF">2024-06-18T01:27:04Z</dcterms:modified>
  <cp:revision>16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