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72" r:id="rId2"/>
  </p:sldMasterIdLst>
  <p:notesMasterIdLst>
    <p:notesMasterId r:id="rId3"/>
  </p:notesMasterIdLst>
  <p:sldIdLst>
    <p:sldId id="256" r:id="rId4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2"/>
    <p:restoredTop sz="94660"/>
  </p:normalViewPr>
  <p:slideViewPr>
    <p:cSldViewPr>
      <p:cViewPr varScale="0">
        <p:scale>
          <a:sx n="75" d="100"/>
          <a:sy n="75" d="100"/>
        </p:scale>
        <p:origin x="-1524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2039" y="685800"/>
            <a:ext cx="237392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69" name="四角形 9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70" name="四角形 1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71" name="四角形 11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342900" y="2387382"/>
            <a:ext cx="6172200" cy="194154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342900" y="4467613"/>
            <a:ext cx="6172200" cy="332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508730"/>
            <a:ext cx="6172200" cy="611934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1" y="396700"/>
            <a:ext cx="1543051" cy="82313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1" cy="82313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" y="2508730"/>
            <a:ext cx="6172200" cy="618415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342900" y="4259590"/>
            <a:ext cx="6172200" cy="1525502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1711305"/>
            <a:ext cx="6172200" cy="254828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508732"/>
            <a:ext cx="2978088" cy="6119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10009" y="2508732"/>
            <a:ext cx="3005091" cy="6119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537012" y="2217386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37012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6923" y="394408"/>
            <a:ext cx="3545579" cy="8150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456723"/>
            <a:ext cx="2256235" cy="6171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344216" y="6773203"/>
            <a:ext cx="4114800" cy="818623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307151"/>
            <a:ext cx="4114800" cy="63249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657302"/>
            <a:ext cx="4114800" cy="970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889829" y="9009451"/>
            <a:ext cx="3078343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604721"/>
            <a:ext cx="6172200" cy="1435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508730"/>
            <a:ext cx="6172200" cy="618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009451"/>
            <a:ext cx="1411915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76183" y="9009451"/>
            <a:ext cx="1438917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slideLayout" Target="../slideLayouts/slideLayout1.xml" /><Relationship Id="rId13" Type="http://schemas.openxmlformats.org/officeDocument/2006/relationships/notesSlide" Target="../notesSlides/notesSlid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図形 72"/>
          <p:cNvSpPr/>
          <p:nvPr/>
        </p:nvSpPr>
        <p:spPr>
          <a:xfrm>
            <a:off x="1467966" y="2955666"/>
            <a:ext cx="5014509" cy="4630137"/>
          </a:xfrm>
          <a:prstGeom prst="flowChartProcess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 sz="2000"/>
          </a:p>
        </p:txBody>
      </p:sp>
      <p:sp>
        <p:nvSpPr>
          <p:cNvPr id="1108" name="タイトル 1"/>
          <p:cNvSpPr>
            <a:spLocks noGrp="1"/>
          </p:cNvSpPr>
          <p:nvPr>
            <p:ph type="ctrTitle" idx="0"/>
          </p:nvPr>
        </p:nvSpPr>
        <p:spPr>
          <a:xfrm>
            <a:off x="400241" y="1026559"/>
            <a:ext cx="4245962" cy="66781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UD デジタル 教科書体 N-R"/>
                <a:ea typeface="UD デジタル 教科書体 N-R"/>
              </a:rPr>
              <a:t>砺波市</a:t>
            </a:r>
            <a:endParaRPr kumimoji="1" lang="ja-JP" altLang="en-US" dirty="0">
              <a:latin typeface="UD デジタル 教科書体 N-R"/>
              <a:ea typeface="UD デジタル 教科書体 N-R"/>
            </a:endParaRPr>
          </a:p>
          <a:p>
            <a:r>
              <a:rPr kumimoji="1" lang="ja-JP" altLang="en-US" dirty="0">
                <a:latin typeface="UD デジタル 教科書体 N-R"/>
                <a:ea typeface="UD デジタル 教科書体 N-R"/>
              </a:rPr>
              <a:t>プレままクラス</a:t>
            </a:r>
            <a:endParaRPr kumimoji="1" lang="ja-JP" altLang="en-US" dirty="0">
              <a:latin typeface="UD デジタル 教科書体 N-R"/>
              <a:ea typeface="UD デジタル 教科書体 N-R"/>
            </a:endParaRPr>
          </a:p>
          <a:p>
            <a:r>
              <a:rPr kumimoji="1" lang="ja-JP" altLang="en-US" sz="1333" dirty="0">
                <a:latin typeface="UD デジタル 教科書体 N-R"/>
                <a:ea typeface="UD デジタル 教科書体 N-R"/>
              </a:rPr>
              <a:t>の</a:t>
            </a:r>
            <a:r>
              <a:rPr kumimoji="1" lang="ja-JP" altLang="en-US" sz="1333" dirty="0">
                <a:latin typeface="UD デジタル 教科書体 N-R"/>
                <a:ea typeface="UD デジタル 教科書体 N-R"/>
              </a:rPr>
              <a:t>お知らせ</a:t>
            </a:r>
            <a:endParaRPr kumimoji="1" lang="ja-JP" altLang="en-US" dirty="0">
              <a:latin typeface="AR P丸ゴシック体E"/>
              <a:ea typeface="AR P丸ゴシック体E"/>
            </a:endParaRPr>
          </a:p>
        </p:txBody>
      </p:sp>
      <p:sp>
        <p:nvSpPr>
          <p:cNvPr id="1109" name="テキスト 172"/>
          <p:cNvSpPr txBox="1"/>
          <p:nvPr/>
        </p:nvSpPr>
        <p:spPr>
          <a:xfrm>
            <a:off x="680694" y="2937000"/>
            <a:ext cx="644545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>
                <a:latin typeface="UD デジタル 教科書体 N-R"/>
                <a:ea typeface="UD デジタル 教科書体 N-R"/>
              </a:rPr>
              <a:t>日時</a:t>
            </a:r>
            <a:endParaRPr lang="ja-JP" altLang="en-US">
              <a:latin typeface="UD デジタル 教科書体 N-R"/>
              <a:ea typeface="UD デジタル 教科書体 N-R"/>
            </a:endParaRPr>
          </a:p>
        </p:txBody>
      </p:sp>
      <p:sp>
        <p:nvSpPr>
          <p:cNvPr id="1110" name="テキスト 173"/>
          <p:cNvSpPr txBox="1"/>
          <p:nvPr/>
        </p:nvSpPr>
        <p:spPr>
          <a:xfrm>
            <a:off x="610899" y="5592561"/>
            <a:ext cx="875377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r>
              <a:rPr lang="ja-JP" altLang="en-US">
                <a:latin typeface="UD デジタル 教科書体 N-R"/>
                <a:ea typeface="UD デジタル 教科書体 N-R"/>
              </a:rPr>
              <a:t>対象者</a:t>
            </a:r>
            <a:endParaRPr lang="ja-JP" altLang="en-US">
              <a:latin typeface="UD デジタル 教科書体 N-R"/>
              <a:ea typeface="UD デジタル 教科書体 N-R"/>
            </a:endParaRPr>
          </a:p>
        </p:txBody>
      </p:sp>
      <p:sp>
        <p:nvSpPr>
          <p:cNvPr id="1111" name="テキスト 174"/>
          <p:cNvSpPr txBox="1"/>
          <p:nvPr/>
        </p:nvSpPr>
        <p:spPr>
          <a:xfrm>
            <a:off x="641909" y="6162883"/>
            <a:ext cx="645230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>
                <a:latin typeface="UD デジタル 教科書体 N-R"/>
                <a:ea typeface="UD デジタル 教科書体 N-R"/>
              </a:rPr>
              <a:t>会場</a:t>
            </a:r>
            <a:endParaRPr lang="ja-JP" altLang="en-US">
              <a:latin typeface="UD デジタル 教科書体 N-R"/>
              <a:ea typeface="UD デジタル 教科書体 N-R"/>
            </a:endParaRPr>
          </a:p>
        </p:txBody>
      </p:sp>
      <p:pic>
        <p:nvPicPr>
          <p:cNvPr id="1112" name="図 22"/>
          <p:cNvPicPr>
            <a:picLocks noChangeAspect="1"/>
          </p:cNvPicPr>
          <p:nvPr/>
        </p:nvPicPr>
        <p:blipFill>
          <a:blip r:embed="rId1"/>
          <a:srcRect l="25961" t="53125" r="65578" b="33459"/>
          <a:stretch>
            <a:fillRect/>
          </a:stretch>
        </p:blipFill>
        <p:spPr>
          <a:xfrm>
            <a:off x="7197664" y="1752809"/>
            <a:ext cx="614519" cy="548108"/>
          </a:xfrm>
          <a:custGeom>
            <a:avLst/>
            <a:gdLst/>
            <a:ahLst/>
            <a:cxnLst/>
            <a:rect l="l" t="t" r="r" b="b"/>
            <a:pathLst>
              <a:path w="21600" h="21600" extrusionOk="1">
                <a:moveTo>
                  <a:pt x="6548" y="76"/>
                </a:moveTo>
                <a:lnTo>
                  <a:pt x="6548" y="76"/>
                </a:lnTo>
                <a:cubicBezTo>
                  <a:pt x="7264" y="46"/>
                  <a:pt x="8145" y="-200"/>
                  <a:pt x="8723" y="385"/>
                </a:cubicBezTo>
                <a:cubicBezTo>
                  <a:pt x="9523" y="477"/>
                  <a:pt x="10019" y="1217"/>
                  <a:pt x="10460" y="1895"/>
                </a:cubicBezTo>
                <a:cubicBezTo>
                  <a:pt x="10625" y="2019"/>
                  <a:pt x="10763" y="2173"/>
                  <a:pt x="10900" y="2327"/>
                </a:cubicBezTo>
                <a:cubicBezTo>
                  <a:pt x="10956" y="2574"/>
                  <a:pt x="11120" y="2758"/>
                  <a:pt x="11120" y="3036"/>
                </a:cubicBezTo>
                <a:cubicBezTo>
                  <a:pt x="11534" y="2049"/>
                  <a:pt x="12635" y="1741"/>
                  <a:pt x="13435" y="1187"/>
                </a:cubicBezTo>
                <a:cubicBezTo>
                  <a:pt x="13793" y="1125"/>
                  <a:pt x="14178" y="1187"/>
                  <a:pt x="14564" y="1093"/>
                </a:cubicBezTo>
                <a:cubicBezTo>
                  <a:pt x="14482" y="1711"/>
                  <a:pt x="14785" y="2234"/>
                  <a:pt x="15060" y="2696"/>
                </a:cubicBezTo>
                <a:cubicBezTo>
                  <a:pt x="15032" y="2574"/>
                  <a:pt x="15088" y="2481"/>
                  <a:pt x="15088" y="2388"/>
                </a:cubicBezTo>
                <a:cubicBezTo>
                  <a:pt x="16438" y="1833"/>
                  <a:pt x="16190" y="3868"/>
                  <a:pt x="16438" y="4731"/>
                </a:cubicBezTo>
                <a:cubicBezTo>
                  <a:pt x="17126" y="4331"/>
                  <a:pt x="17897" y="4793"/>
                  <a:pt x="18587" y="4916"/>
                </a:cubicBezTo>
                <a:cubicBezTo>
                  <a:pt x="18972" y="5378"/>
                  <a:pt x="19523" y="5502"/>
                  <a:pt x="19963" y="5934"/>
                </a:cubicBezTo>
                <a:cubicBezTo>
                  <a:pt x="20047" y="6149"/>
                  <a:pt x="20129" y="6396"/>
                  <a:pt x="20129" y="6642"/>
                </a:cubicBezTo>
                <a:cubicBezTo>
                  <a:pt x="20212" y="6796"/>
                  <a:pt x="20350" y="7012"/>
                  <a:pt x="20294" y="7166"/>
                </a:cubicBezTo>
                <a:cubicBezTo>
                  <a:pt x="20294" y="7135"/>
                  <a:pt x="20266" y="7012"/>
                  <a:pt x="20322" y="7012"/>
                </a:cubicBezTo>
                <a:cubicBezTo>
                  <a:pt x="20653" y="7351"/>
                  <a:pt x="19716" y="7413"/>
                  <a:pt x="19523" y="7536"/>
                </a:cubicBezTo>
                <a:cubicBezTo>
                  <a:pt x="19496" y="7875"/>
                  <a:pt x="19578" y="8214"/>
                  <a:pt x="19716" y="8492"/>
                </a:cubicBezTo>
                <a:cubicBezTo>
                  <a:pt x="19937" y="8522"/>
                  <a:pt x="20184" y="8522"/>
                  <a:pt x="20350" y="8399"/>
                </a:cubicBezTo>
                <a:cubicBezTo>
                  <a:pt x="20460" y="8554"/>
                  <a:pt x="20487" y="8768"/>
                  <a:pt x="20569" y="8954"/>
                </a:cubicBezTo>
                <a:cubicBezTo>
                  <a:pt x="20625" y="9232"/>
                  <a:pt x="20569" y="9540"/>
                  <a:pt x="20625" y="9817"/>
                </a:cubicBezTo>
                <a:cubicBezTo>
                  <a:pt x="20653" y="9909"/>
                  <a:pt x="20735" y="9941"/>
                  <a:pt x="20790" y="10033"/>
                </a:cubicBezTo>
                <a:cubicBezTo>
                  <a:pt x="21451" y="10311"/>
                  <a:pt x="22113" y="11913"/>
                  <a:pt x="21010" y="12067"/>
                </a:cubicBezTo>
                <a:cubicBezTo>
                  <a:pt x="20846" y="12160"/>
                  <a:pt x="20653" y="12252"/>
                  <a:pt x="20460" y="12344"/>
                </a:cubicBezTo>
                <a:cubicBezTo>
                  <a:pt x="20129" y="12807"/>
                  <a:pt x="19634" y="13115"/>
                  <a:pt x="19275" y="13516"/>
                </a:cubicBezTo>
                <a:cubicBezTo>
                  <a:pt x="19165" y="13793"/>
                  <a:pt x="19137" y="14071"/>
                  <a:pt x="19165" y="14379"/>
                </a:cubicBezTo>
                <a:cubicBezTo>
                  <a:pt x="19413" y="15550"/>
                  <a:pt x="19220" y="16876"/>
                  <a:pt x="18504" y="17800"/>
                </a:cubicBezTo>
                <a:cubicBezTo>
                  <a:pt x="17126" y="18571"/>
                  <a:pt x="15335" y="18725"/>
                  <a:pt x="14013" y="17800"/>
                </a:cubicBezTo>
                <a:cubicBezTo>
                  <a:pt x="13875" y="17770"/>
                  <a:pt x="13793" y="17924"/>
                  <a:pt x="13682" y="17986"/>
                </a:cubicBezTo>
                <a:cubicBezTo>
                  <a:pt x="13545" y="18078"/>
                  <a:pt x="13462" y="18232"/>
                  <a:pt x="13379" y="18355"/>
                </a:cubicBezTo>
                <a:cubicBezTo>
                  <a:pt x="13269" y="18448"/>
                  <a:pt x="13187" y="18540"/>
                  <a:pt x="13076" y="18633"/>
                </a:cubicBezTo>
                <a:cubicBezTo>
                  <a:pt x="13049" y="19403"/>
                  <a:pt x="13297" y="20358"/>
                  <a:pt x="12719" y="20944"/>
                </a:cubicBezTo>
                <a:cubicBezTo>
                  <a:pt x="12553" y="21376"/>
                  <a:pt x="12113" y="21530"/>
                  <a:pt x="11726" y="21561"/>
                </a:cubicBezTo>
                <a:cubicBezTo>
                  <a:pt x="11259" y="21685"/>
                  <a:pt x="10817" y="21469"/>
                  <a:pt x="10376" y="21499"/>
                </a:cubicBezTo>
                <a:cubicBezTo>
                  <a:pt x="9385" y="21623"/>
                  <a:pt x="8641" y="21530"/>
                  <a:pt x="8035" y="20636"/>
                </a:cubicBezTo>
                <a:cubicBezTo>
                  <a:pt x="7953" y="19588"/>
                  <a:pt x="7070" y="18817"/>
                  <a:pt x="6162" y="18695"/>
                </a:cubicBezTo>
                <a:cubicBezTo>
                  <a:pt x="6051" y="18540"/>
                  <a:pt x="5914" y="18448"/>
                  <a:pt x="5776" y="18324"/>
                </a:cubicBezTo>
                <a:cubicBezTo>
                  <a:pt x="5638" y="18355"/>
                  <a:pt x="5501" y="18232"/>
                  <a:pt x="5363" y="18263"/>
                </a:cubicBezTo>
                <a:cubicBezTo>
                  <a:pt x="5308" y="18695"/>
                  <a:pt x="5005" y="19033"/>
                  <a:pt x="4701" y="19280"/>
                </a:cubicBezTo>
                <a:cubicBezTo>
                  <a:pt x="4151" y="19249"/>
                  <a:pt x="3627" y="19341"/>
                  <a:pt x="3104" y="19311"/>
                </a:cubicBezTo>
                <a:cubicBezTo>
                  <a:pt x="2636" y="18941"/>
                  <a:pt x="2277" y="18417"/>
                  <a:pt x="2029" y="17832"/>
                </a:cubicBezTo>
                <a:cubicBezTo>
                  <a:pt x="1974" y="17646"/>
                  <a:pt x="1810" y="17678"/>
                  <a:pt x="1726" y="17554"/>
                </a:cubicBezTo>
                <a:cubicBezTo>
                  <a:pt x="1726" y="17430"/>
                  <a:pt x="1726" y="17308"/>
                  <a:pt x="1726" y="17184"/>
                </a:cubicBezTo>
                <a:cubicBezTo>
                  <a:pt x="1203" y="15859"/>
                  <a:pt x="-37" y="12129"/>
                  <a:pt x="2167" y="12098"/>
                </a:cubicBezTo>
                <a:cubicBezTo>
                  <a:pt x="2416" y="12036"/>
                  <a:pt x="2553" y="11698"/>
                  <a:pt x="2801" y="11666"/>
                </a:cubicBezTo>
                <a:cubicBezTo>
                  <a:pt x="2939" y="11328"/>
                  <a:pt x="2856" y="10896"/>
                  <a:pt x="2883" y="10526"/>
                </a:cubicBezTo>
                <a:cubicBezTo>
                  <a:pt x="2250" y="10217"/>
                  <a:pt x="1506" y="10156"/>
                  <a:pt x="955" y="9663"/>
                </a:cubicBezTo>
                <a:cubicBezTo>
                  <a:pt x="679" y="9540"/>
                  <a:pt x="322" y="9509"/>
                  <a:pt x="129" y="9200"/>
                </a:cubicBezTo>
                <a:cubicBezTo>
                  <a:pt x="-146" y="8029"/>
                  <a:pt x="101" y="6735"/>
                  <a:pt x="129" y="5502"/>
                </a:cubicBezTo>
                <a:cubicBezTo>
                  <a:pt x="873" y="4731"/>
                  <a:pt x="1672" y="3991"/>
                  <a:pt x="2608" y="3498"/>
                </a:cubicBezTo>
                <a:cubicBezTo>
                  <a:pt x="3435" y="3406"/>
                  <a:pt x="4371" y="3406"/>
                  <a:pt x="5115" y="3868"/>
                </a:cubicBezTo>
                <a:cubicBezTo>
                  <a:pt x="5391" y="4423"/>
                  <a:pt x="5445" y="5101"/>
                  <a:pt x="5198" y="5656"/>
                </a:cubicBezTo>
                <a:cubicBezTo>
                  <a:pt x="5198" y="5810"/>
                  <a:pt x="5198" y="5994"/>
                  <a:pt x="5198" y="6149"/>
                </a:cubicBezTo>
                <a:cubicBezTo>
                  <a:pt x="5748" y="6210"/>
                  <a:pt x="6300" y="5872"/>
                  <a:pt x="6685" y="5471"/>
                </a:cubicBezTo>
                <a:cubicBezTo>
                  <a:pt x="6603" y="3837"/>
                  <a:pt x="7732" y="2265"/>
                  <a:pt x="7126" y="662"/>
                </a:cubicBezTo>
                <a:cubicBezTo>
                  <a:pt x="6988" y="539"/>
                  <a:pt x="6795" y="662"/>
                  <a:pt x="6685" y="508"/>
                </a:cubicBezTo>
                <a:cubicBezTo>
                  <a:pt x="6603" y="416"/>
                  <a:pt x="6630" y="262"/>
                  <a:pt x="6630" y="138"/>
                </a:cubicBezTo>
                <a:close/>
              </a:path>
            </a:pathLst>
          </a:custGeom>
        </p:spPr>
      </p:pic>
      <p:pic>
        <p:nvPicPr>
          <p:cNvPr id="1113" name="図 15"/>
          <p:cNvPicPr>
            <a:picLocks noChangeAspect="1"/>
          </p:cNvPicPr>
          <p:nvPr/>
        </p:nvPicPr>
        <p:blipFill>
          <a:blip r:embed="rId1"/>
          <a:srcRect l="15898" t="52380" r="74442" b="32584"/>
          <a:stretch>
            <a:fillRect/>
          </a:stretch>
        </p:blipFill>
        <p:spPr>
          <a:xfrm>
            <a:off x="8287107" y="2432595"/>
            <a:ext cx="568703" cy="497981"/>
          </a:xfrm>
          <a:custGeom>
            <a:avLst/>
            <a:gdLst/>
            <a:ahLst/>
            <a:cxnLst/>
            <a:rect l="l" t="t" r="r" b="b"/>
            <a:pathLst>
              <a:path w="21600" h="21600" extrusionOk="1">
                <a:moveTo>
                  <a:pt x="7214" y="256"/>
                </a:moveTo>
                <a:lnTo>
                  <a:pt x="7214" y="256"/>
                </a:lnTo>
                <a:cubicBezTo>
                  <a:pt x="8740" y="81"/>
                  <a:pt x="10153" y="648"/>
                  <a:pt x="11068" y="1998"/>
                </a:cubicBezTo>
                <a:cubicBezTo>
                  <a:pt x="11221" y="2042"/>
                  <a:pt x="11335" y="2042"/>
                  <a:pt x="11450" y="2172"/>
                </a:cubicBezTo>
                <a:cubicBezTo>
                  <a:pt x="11450" y="2477"/>
                  <a:pt x="11640" y="2695"/>
                  <a:pt x="11603" y="3000"/>
                </a:cubicBezTo>
                <a:cubicBezTo>
                  <a:pt x="12174" y="2215"/>
                  <a:pt x="12900" y="1301"/>
                  <a:pt x="13968" y="1519"/>
                </a:cubicBezTo>
                <a:cubicBezTo>
                  <a:pt x="14197" y="1388"/>
                  <a:pt x="14464" y="1257"/>
                  <a:pt x="14769" y="1301"/>
                </a:cubicBezTo>
                <a:cubicBezTo>
                  <a:pt x="14845" y="2521"/>
                  <a:pt x="15990" y="3435"/>
                  <a:pt x="15647" y="4655"/>
                </a:cubicBezTo>
                <a:cubicBezTo>
                  <a:pt x="15761" y="4742"/>
                  <a:pt x="15914" y="4699"/>
                  <a:pt x="16029" y="4699"/>
                </a:cubicBezTo>
                <a:cubicBezTo>
                  <a:pt x="17288" y="4220"/>
                  <a:pt x="18661" y="5003"/>
                  <a:pt x="19768" y="5570"/>
                </a:cubicBezTo>
                <a:cubicBezTo>
                  <a:pt x="19806" y="5874"/>
                  <a:pt x="19768" y="6179"/>
                  <a:pt x="19959" y="6441"/>
                </a:cubicBezTo>
                <a:cubicBezTo>
                  <a:pt x="20951" y="7356"/>
                  <a:pt x="19653" y="7486"/>
                  <a:pt x="19043" y="7312"/>
                </a:cubicBezTo>
                <a:cubicBezTo>
                  <a:pt x="18890" y="7486"/>
                  <a:pt x="18853" y="7705"/>
                  <a:pt x="18890" y="7922"/>
                </a:cubicBezTo>
                <a:cubicBezTo>
                  <a:pt x="19158" y="8488"/>
                  <a:pt x="19730" y="8052"/>
                  <a:pt x="20111" y="8227"/>
                </a:cubicBezTo>
                <a:cubicBezTo>
                  <a:pt x="20455" y="9142"/>
                  <a:pt x="20951" y="9926"/>
                  <a:pt x="21600" y="10579"/>
                </a:cubicBezTo>
                <a:cubicBezTo>
                  <a:pt x="21600" y="10928"/>
                  <a:pt x="21600" y="11276"/>
                  <a:pt x="21600" y="11624"/>
                </a:cubicBezTo>
                <a:cubicBezTo>
                  <a:pt x="20722" y="12104"/>
                  <a:pt x="20264" y="13366"/>
                  <a:pt x="19234" y="13672"/>
                </a:cubicBezTo>
                <a:cubicBezTo>
                  <a:pt x="19234" y="13759"/>
                  <a:pt x="19234" y="13890"/>
                  <a:pt x="19234" y="13977"/>
                </a:cubicBezTo>
                <a:cubicBezTo>
                  <a:pt x="20226" y="16634"/>
                  <a:pt x="17974" y="19987"/>
                  <a:pt x="15380" y="18463"/>
                </a:cubicBezTo>
                <a:cubicBezTo>
                  <a:pt x="15074" y="18376"/>
                  <a:pt x="14731" y="18420"/>
                  <a:pt x="14426" y="18289"/>
                </a:cubicBezTo>
                <a:cubicBezTo>
                  <a:pt x="14159" y="18245"/>
                  <a:pt x="13930" y="18420"/>
                  <a:pt x="13624" y="18376"/>
                </a:cubicBezTo>
                <a:cubicBezTo>
                  <a:pt x="13472" y="18420"/>
                  <a:pt x="13510" y="18637"/>
                  <a:pt x="13510" y="18769"/>
                </a:cubicBezTo>
                <a:cubicBezTo>
                  <a:pt x="14121" y="19987"/>
                  <a:pt x="12824" y="20947"/>
                  <a:pt x="12098" y="21600"/>
                </a:cubicBezTo>
                <a:cubicBezTo>
                  <a:pt x="10839" y="21556"/>
                  <a:pt x="9427" y="21556"/>
                  <a:pt x="8474" y="20511"/>
                </a:cubicBezTo>
                <a:cubicBezTo>
                  <a:pt x="8474" y="20380"/>
                  <a:pt x="8474" y="20206"/>
                  <a:pt x="8435" y="20075"/>
                </a:cubicBezTo>
                <a:cubicBezTo>
                  <a:pt x="8321" y="19987"/>
                  <a:pt x="8206" y="19857"/>
                  <a:pt x="8130" y="19770"/>
                </a:cubicBezTo>
                <a:cubicBezTo>
                  <a:pt x="7824" y="19421"/>
                  <a:pt x="7443" y="19204"/>
                  <a:pt x="7137" y="18855"/>
                </a:cubicBezTo>
                <a:cubicBezTo>
                  <a:pt x="6260" y="19595"/>
                  <a:pt x="5077" y="19770"/>
                  <a:pt x="4009" y="19595"/>
                </a:cubicBezTo>
                <a:cubicBezTo>
                  <a:pt x="3245" y="19029"/>
                  <a:pt x="2558" y="18202"/>
                  <a:pt x="2101" y="17287"/>
                </a:cubicBezTo>
                <a:cubicBezTo>
                  <a:pt x="1948" y="16938"/>
                  <a:pt x="1834" y="16547"/>
                  <a:pt x="1758" y="16198"/>
                </a:cubicBezTo>
                <a:cubicBezTo>
                  <a:pt x="1987" y="14326"/>
                  <a:pt x="460" y="10928"/>
                  <a:pt x="3398" y="11494"/>
                </a:cubicBezTo>
                <a:cubicBezTo>
                  <a:pt x="3474" y="11407"/>
                  <a:pt x="3474" y="11233"/>
                  <a:pt x="3474" y="11101"/>
                </a:cubicBezTo>
                <a:cubicBezTo>
                  <a:pt x="2635" y="10317"/>
                  <a:pt x="1681" y="9708"/>
                  <a:pt x="995" y="8750"/>
                </a:cubicBezTo>
                <a:cubicBezTo>
                  <a:pt x="79" y="8052"/>
                  <a:pt x="-379" y="7356"/>
                  <a:pt x="384" y="6223"/>
                </a:cubicBezTo>
                <a:cubicBezTo>
                  <a:pt x="498" y="5657"/>
                  <a:pt x="803" y="5221"/>
                  <a:pt x="956" y="4699"/>
                </a:cubicBezTo>
                <a:cubicBezTo>
                  <a:pt x="1681" y="3522"/>
                  <a:pt x="2940" y="3000"/>
                  <a:pt x="4161" y="3261"/>
                </a:cubicBezTo>
                <a:cubicBezTo>
                  <a:pt x="5726" y="2913"/>
                  <a:pt x="6985" y="4220"/>
                  <a:pt x="6260" y="5962"/>
                </a:cubicBezTo>
                <a:cubicBezTo>
                  <a:pt x="7672" y="4655"/>
                  <a:pt x="8397" y="1823"/>
                  <a:pt x="6909" y="256"/>
                </a:cubicBezTo>
                <a:cubicBezTo>
                  <a:pt x="6795" y="-6"/>
                  <a:pt x="7329" y="-49"/>
                  <a:pt x="7176" y="37"/>
                </a:cubicBezTo>
                <a:close/>
              </a:path>
            </a:pathLst>
          </a:custGeom>
        </p:spPr>
      </p:pic>
      <p:sp>
        <p:nvSpPr>
          <p:cNvPr id="1114" name="テキスト 25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15" name="テキスト 27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16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57" y="724591"/>
            <a:ext cx="2106224" cy="2106224"/>
          </a:xfrm>
          <a:prstGeom prst="rect">
            <a:avLst/>
          </a:prstGeom>
        </p:spPr>
      </p:pic>
      <p:sp>
        <p:nvSpPr>
          <p:cNvPr id="1117" name="テキスト 29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18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60000">
            <a:off x="5208382" y="8170890"/>
            <a:ext cx="1477676" cy="1477676"/>
          </a:xfrm>
          <a:prstGeom prst="rect">
            <a:avLst/>
          </a:prstGeom>
        </p:spPr>
      </p:pic>
      <p:pic>
        <p:nvPicPr>
          <p:cNvPr id="1119" name="図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000">
            <a:off x="-2841678" y="242818"/>
            <a:ext cx="1567400" cy="1567400"/>
          </a:xfrm>
          <a:prstGeom prst="rect">
            <a:avLst/>
          </a:prstGeom>
        </p:spPr>
      </p:pic>
      <p:sp>
        <p:nvSpPr>
          <p:cNvPr id="1120" name="テキスト 32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21" name="テキスト 34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22" name="図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500" y="3999259"/>
            <a:ext cx="802168" cy="802168"/>
          </a:xfrm>
          <a:prstGeom prst="rect">
            <a:avLst/>
          </a:prstGeom>
        </p:spPr>
      </p:pic>
      <p:sp>
        <p:nvSpPr>
          <p:cNvPr id="1123" name="テキスト 36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24" name="テキスト 38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25" name="テキスト 40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26" name="図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35" y="5328365"/>
            <a:ext cx="848635" cy="848635"/>
          </a:xfrm>
          <a:prstGeom prst="rect">
            <a:avLst/>
          </a:prstGeom>
        </p:spPr>
      </p:pic>
      <p:sp>
        <p:nvSpPr>
          <p:cNvPr id="1127" name="テキスト 42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28" name="図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8" y="2649000"/>
            <a:ext cx="827899" cy="827899"/>
          </a:xfrm>
          <a:prstGeom prst="rect">
            <a:avLst/>
          </a:prstGeom>
        </p:spPr>
      </p:pic>
      <p:sp>
        <p:nvSpPr>
          <p:cNvPr id="1129" name="テキスト 44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30" name="テキスト 46"/>
          <p:cNvSpPr txBox="1"/>
          <p:nvPr/>
        </p:nvSpPr>
        <p:spPr>
          <a:xfrm>
            <a:off x="1602882" y="5601000"/>
            <a:ext cx="1417579" cy="337661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kumimoji="1" lang="ja-JP" altLang="en-US" sz="1600" b="0">
                <a:latin typeface="UD デジタル 教科書体 N-R"/>
                <a:ea typeface="UD デジタル 教科書体 N-R"/>
              </a:rPr>
              <a:t>初産婦の方</a:t>
            </a:r>
            <a:endParaRPr lang="ja-JP" altLang="en-US" sz="1400" b="0">
              <a:latin typeface="UD デジタル 教科書体 N-R"/>
              <a:ea typeface="UD デジタル 教科書体 N-R"/>
            </a:endParaRPr>
          </a:p>
        </p:txBody>
      </p:sp>
      <p:sp>
        <p:nvSpPr>
          <p:cNvPr id="1131" name="テキスト 47"/>
          <p:cNvSpPr txBox="1"/>
          <p:nvPr/>
        </p:nvSpPr>
        <p:spPr>
          <a:xfrm>
            <a:off x="1640616" y="6216372"/>
            <a:ext cx="4869269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kumimoji="1" lang="ja-JP" altLang="en-US" sz="1600" b="0">
                <a:latin typeface="UD デジタル 教科書体 N-R"/>
                <a:ea typeface="UD デジタル 教科書体 N-R"/>
              </a:rPr>
              <a:t>砺波市健康センター　（砺波総合病院北棟２階）</a:t>
            </a:r>
            <a:endParaRPr kumimoji="1" lang="ja-JP" altLang="en-US" sz="1600" b="0">
              <a:latin typeface="UD デジタル 教科書体 N-R"/>
              <a:ea typeface="UD デジタル 教科書体 N-R"/>
            </a:endParaRPr>
          </a:p>
        </p:txBody>
      </p:sp>
      <p:sp>
        <p:nvSpPr>
          <p:cNvPr id="1132" name="テキスト 50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33" name="テキスト 52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34" name="テキスト 54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35" name="テキスト 56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36" name="テキスト 58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37" name="テキスト 60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38" name="テキスト 62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39" name="テキスト 67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40" name="テキスト 69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41" name="テキスト 71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sp>
        <p:nvSpPr>
          <p:cNvPr id="1142" name="テキスト 73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43" name="図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6" y="5917764"/>
            <a:ext cx="827899" cy="827899"/>
          </a:xfrm>
          <a:prstGeom prst="rect">
            <a:avLst/>
          </a:prstGeom>
        </p:spPr>
      </p:pic>
      <p:pic>
        <p:nvPicPr>
          <p:cNvPr id="1144" name="図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6" y="6550302"/>
            <a:ext cx="827543" cy="827543"/>
          </a:xfrm>
          <a:prstGeom prst="rect">
            <a:avLst/>
          </a:prstGeom>
        </p:spPr>
      </p:pic>
      <p:sp>
        <p:nvSpPr>
          <p:cNvPr id="1145" name="テキスト 74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46" name="図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4990" y="6497547"/>
            <a:ext cx="841871" cy="841871"/>
          </a:xfrm>
          <a:prstGeom prst="rect">
            <a:avLst/>
          </a:prstGeom>
        </p:spPr>
      </p:pic>
      <p:sp>
        <p:nvSpPr>
          <p:cNvPr id="1147" name="テキスト 76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48" name="図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3937" y="2795833"/>
            <a:ext cx="751053" cy="751053"/>
          </a:xfrm>
          <a:prstGeom prst="rect">
            <a:avLst/>
          </a:prstGeom>
        </p:spPr>
      </p:pic>
      <p:sp>
        <p:nvSpPr>
          <p:cNvPr id="1149" name="テキスト 78"/>
          <p:cNvSpPr txBox="1"/>
          <p:nvPr/>
        </p:nvSpPr>
        <p:spPr>
          <a:xfrm>
            <a:off x="1112088" y="2202209"/>
            <a:ext cx="2974141" cy="4607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200">
                <a:latin typeface="UD デジタル 教科書体 N-R"/>
                <a:ea typeface="UD デジタル 教科書体 N-R"/>
              </a:rPr>
              <a:t>初産婦の方を対象とした母親教室です。</a:t>
            </a:r>
            <a:endParaRPr lang="ja-JP" altLang="en-US" sz="1200">
              <a:latin typeface="UD デジタル 教科書体 N-R"/>
              <a:ea typeface="UD デジタル 教科書体 N-R"/>
            </a:endParaRPr>
          </a:p>
          <a:p>
            <a:pPr>
              <a:defRPr lang="ja-JP" altLang="en-US"/>
            </a:pPr>
            <a:r>
              <a:rPr lang="ja-JP" altLang="en-US" sz="1200">
                <a:latin typeface="UD デジタル 教科書体 N-R"/>
                <a:ea typeface="UD デジタル 教科書体 N-R"/>
              </a:rPr>
              <a:t>ご参加お待ちしております。</a:t>
            </a:r>
            <a:endParaRPr lang="ja-JP" altLang="en-US" sz="1200" b="1">
              <a:latin typeface="UD デジタル 教科書体 N-R"/>
              <a:ea typeface="UD デジタル 教科書体 N-R"/>
            </a:endParaRPr>
          </a:p>
        </p:txBody>
      </p:sp>
      <p:sp>
        <p:nvSpPr>
          <p:cNvPr id="1150" name="テキスト 79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51" name="図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60000">
            <a:off x="7209960" y="12296"/>
            <a:ext cx="1421508" cy="1421508"/>
          </a:xfrm>
          <a:prstGeom prst="rect">
            <a:avLst/>
          </a:prstGeom>
        </p:spPr>
      </p:pic>
      <p:pic>
        <p:nvPicPr>
          <p:cNvPr id="1152" name="図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251979" y="8210800"/>
            <a:ext cx="1348889" cy="1348889"/>
          </a:xfrm>
          <a:prstGeom prst="rect">
            <a:avLst/>
          </a:prstGeom>
        </p:spPr>
      </p:pic>
      <p:sp>
        <p:nvSpPr>
          <p:cNvPr id="1153" name="テキスト 89"/>
          <p:cNvSpPr txBox="1"/>
          <p:nvPr/>
        </p:nvSpPr>
        <p:spPr>
          <a:xfrm>
            <a:off x="3384409" y="4758644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54" name="図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4584" y="6362775"/>
            <a:ext cx="790705" cy="790705"/>
          </a:xfrm>
          <a:prstGeom prst="rect">
            <a:avLst/>
          </a:prstGeom>
        </p:spPr>
      </p:pic>
      <p:pic>
        <p:nvPicPr>
          <p:cNvPr id="1155" name="図 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3000" y="6756087"/>
            <a:ext cx="794786" cy="794786"/>
          </a:xfrm>
          <a:prstGeom prst="rect">
            <a:avLst/>
          </a:prstGeom>
        </p:spPr>
      </p:pic>
      <p:graphicFrame>
        <p:nvGraphicFramePr>
          <p:cNvPr id="1156" name="四角形 70"/>
          <p:cNvGraphicFramePr>
            <a:graphicFrameLocks noGrp="1"/>
          </p:cNvGraphicFramePr>
          <p:nvPr/>
        </p:nvGraphicFramePr>
        <p:xfrm>
          <a:off x="1529409" y="2937000"/>
          <a:ext cx="4635591" cy="2450974"/>
        </p:xfrm>
        <a:graphic>
          <a:graphicData uri="http://schemas.openxmlformats.org/drawingml/2006/table">
            <a:tbl>
              <a:tblPr/>
              <a:tblGrid>
                <a:gridCol w="1928932"/>
                <a:gridCol w="1085340"/>
                <a:gridCol w="1621319"/>
              </a:tblGrid>
              <a:tr h="19931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実施日　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出産予定月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100" b="1" dirty="0">
                          <a:latin typeface="UD デジタル 教科書体 N-R"/>
                          <a:ea typeface="UD デジタル 教科書体 N-R"/>
                        </a:rPr>
                        <a:t>内容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令和７年 ４月　８日（火）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７・８月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/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・お腹の赤ちゃんとママ　</a:t>
                      </a:r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　</a:t>
                      </a:r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の変化</a:t>
                      </a:r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  <a:p>
                      <a:pPr algn="l"/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・食事のポイントや日常</a:t>
                      </a:r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　</a:t>
                      </a:r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生活で気をつけたい</a:t>
                      </a:r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　</a:t>
                      </a:r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こ</a:t>
                      </a:r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と</a:t>
                      </a:r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  <a:p>
                      <a:pPr algn="l"/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・</a:t>
                      </a:r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これからの</a:t>
                      </a:r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生活</a:t>
                      </a:r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と、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　</a:t>
                      </a:r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産</a:t>
                      </a:r>
                      <a:r>
                        <a:rPr kumimoji="1" lang="ja-JP" altLang="en-US" sz="1050" b="1" dirty="0">
                          <a:latin typeface="UD デジタル 教科書体 N-R"/>
                          <a:ea typeface="UD デジタル 教科書体 N-R"/>
                        </a:rPr>
                        <a:t>後の準備について</a:t>
                      </a:r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anchor="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        ６月１０日（火）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９・１０月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100" b="1" dirty="0">
                        <a:latin typeface="AR丸ゴシック体M"/>
                        <a:ea typeface="AR丸ゴシック体M"/>
                      </a:endParaRPr>
                    </a:p>
                  </a:txBody>
                  <a:tcPr marL="63500" marR="63500" marT="0" marB="0" anchor="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        ８月２６日（火）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１１・１２月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100" b="1" dirty="0">
                        <a:latin typeface="AR丸ゴシック体M"/>
                        <a:ea typeface="AR丸ゴシック体M"/>
                      </a:endParaRPr>
                    </a:p>
                  </a:txBody>
                  <a:tcPr marL="63500" marR="63500" marT="0" marB="0" anchor="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      １０月１４日（火）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１・２月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anchor="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      １２月　９日（火）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３・４月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anchor="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令和８年 ２月１０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日（火）</a:t>
                      </a:r>
                      <a:endParaRPr lang="ja-JP" altLang="en-US" sz="1100" b="1">
                        <a:solidFill>
                          <a:srgbClr val="000000"/>
                        </a:solidFill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５・６月</a:t>
                      </a:r>
                      <a:r>
                        <a:rPr lang="ja-JP" altLang="en-US" sz="1100" b="1">
                          <a:solidFill>
                            <a:srgbClr val="000000"/>
                          </a:solidFill>
                          <a:latin typeface="UD デジタル 教科書体 N-R"/>
                          <a:ea typeface="UD デジタル 教科書体 N-R"/>
                        </a:rPr>
                        <a:t> </a:t>
                      </a:r>
                      <a:endParaRPr kumimoji="1" lang="ja-JP" altLang="en-US" sz="110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vert="horz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050" b="1" dirty="0">
                        <a:latin typeface="UD デジタル 教科書体 N-R"/>
                        <a:ea typeface="UD デジタル 教科書体 N-R"/>
                      </a:endParaRPr>
                    </a:p>
                  </a:txBody>
                  <a:tcPr marL="63500" marR="63500" marT="0" marB="0" anchor="t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57" name="テキスト 61"/>
          <p:cNvSpPr txBox="1"/>
          <p:nvPr/>
        </p:nvSpPr>
        <p:spPr>
          <a:xfrm>
            <a:off x="616509" y="7344657"/>
            <a:ext cx="875377" cy="36843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r>
              <a:rPr lang="ja-JP" altLang="en-US" sz="1800">
                <a:latin typeface="UD デジタル 教科書体 N-R"/>
                <a:ea typeface="UD デジタル 教科書体 N-R"/>
              </a:rPr>
              <a:t>持ち物</a:t>
            </a:r>
            <a:endParaRPr lang="ja-JP" altLang="en-US">
              <a:latin typeface="UD デジタル 教科書体 N-R"/>
              <a:ea typeface="UD デジタル 教科書体 N-R"/>
            </a:endParaRPr>
          </a:p>
        </p:txBody>
      </p:sp>
      <p:sp>
        <p:nvSpPr>
          <p:cNvPr id="1158" name="テキスト 62"/>
          <p:cNvSpPr txBox="1"/>
          <p:nvPr/>
        </p:nvSpPr>
        <p:spPr>
          <a:xfrm>
            <a:off x="1624561" y="7370220"/>
            <a:ext cx="4491752" cy="58388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>
                <a:latin typeface="UD デジタル 教科書体 N-R"/>
                <a:ea typeface="UD デジタル 教科書体 N-R"/>
              </a:rPr>
              <a:t>母子健康手帳、母子保健テキスト、</a:t>
            </a:r>
            <a:endParaRPr lang="ja-JP" altLang="en-US" sz="1600">
              <a:latin typeface="UD デジタル 教科書体 N-R"/>
              <a:ea typeface="UD デジタル 教科書体 N-R"/>
            </a:endParaRPr>
          </a:p>
          <a:p>
            <a:pPr>
              <a:defRPr lang="ja-JP" altLang="en-US"/>
            </a:pPr>
            <a:r>
              <a:rPr lang="ja-JP" altLang="en-US" sz="1600">
                <a:latin typeface="UD デジタル 教科書体 N-R"/>
                <a:ea typeface="UD デジタル 教科書体 N-R"/>
              </a:rPr>
              <a:t>こちらの冊子、</a:t>
            </a:r>
            <a:r>
              <a:rPr lang="ja-JP" altLang="en-US" sz="1600">
                <a:latin typeface="UD デジタル 教科書体 N-R"/>
                <a:ea typeface="UD デジタル 教科書体 N-R"/>
              </a:rPr>
              <a:t>筆記用具</a:t>
            </a:r>
            <a:endParaRPr lang="ja-JP" altLang="en-US" sz="1600">
              <a:latin typeface="UD デジタル 教科書体 N-R"/>
              <a:ea typeface="UD デジタル 教科書体 N-R"/>
            </a:endParaRPr>
          </a:p>
        </p:txBody>
      </p:sp>
      <p:pic>
        <p:nvPicPr>
          <p:cNvPr id="1159" name="図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" y="7102227"/>
            <a:ext cx="827899" cy="827899"/>
          </a:xfrm>
          <a:prstGeom prst="rect">
            <a:avLst/>
          </a:prstGeom>
        </p:spPr>
      </p:pic>
      <p:sp>
        <p:nvSpPr>
          <p:cNvPr id="1160" name="テキスト 67"/>
          <p:cNvSpPr txBox="1"/>
          <p:nvPr/>
        </p:nvSpPr>
        <p:spPr>
          <a:xfrm>
            <a:off x="1625697" y="6822122"/>
            <a:ext cx="3397477" cy="337661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ja-JP" altLang="en-US" sz="1600" b="0">
                <a:latin typeface="UD デジタル 教科書体 N-R"/>
                <a:ea typeface="UD デジタル 教科書体 N-R"/>
              </a:rPr>
              <a:t>午後２時～３時４５分</a:t>
            </a:r>
            <a:endParaRPr lang="ja-JP" altLang="en-US" sz="1600" b="0">
              <a:latin typeface="UD デジタル 教科書体 N-R"/>
              <a:ea typeface="UD デジタル 教科書体 N-R"/>
            </a:endParaRPr>
          </a:p>
        </p:txBody>
      </p:sp>
      <p:sp>
        <p:nvSpPr>
          <p:cNvPr id="1161" name="テキスト 68"/>
          <p:cNvSpPr txBox="1"/>
          <p:nvPr/>
        </p:nvSpPr>
        <p:spPr>
          <a:xfrm>
            <a:off x="667309" y="6806733"/>
            <a:ext cx="645230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>
                <a:latin typeface="UD デジタル 教科書体 N-R"/>
                <a:ea typeface="UD デジタル 教科書体 N-R"/>
              </a:rPr>
              <a:t>時間</a:t>
            </a:r>
            <a:endParaRPr lang="ja-JP" altLang="en-US">
              <a:latin typeface="UD デジタル 教科書体 N-R"/>
              <a:ea typeface="UD デジタル 教科書体 N-R"/>
            </a:endParaRPr>
          </a:p>
        </p:txBody>
      </p:sp>
      <p:sp>
        <p:nvSpPr>
          <p:cNvPr id="1162" name="テキスト 65"/>
          <p:cNvSpPr txBox="1"/>
          <p:nvPr/>
        </p:nvSpPr>
        <p:spPr>
          <a:xfrm>
            <a:off x="4267694" y="5386449"/>
            <a:ext cx="1897306" cy="2145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 b="0">
                <a:latin typeface="UD デジタル 教科書体 N-R"/>
                <a:ea typeface="UD デジタル 教科書体 N-R"/>
              </a:rPr>
              <a:t>※内容は変更となる場合があります。</a:t>
            </a:r>
            <a:endParaRPr lang="ja-JP" altLang="en-US" sz="1200" b="0">
              <a:latin typeface="UD デジタル 教科書体 N-R"/>
              <a:ea typeface="UD デジタル 教科書体 N-R"/>
            </a:endParaRPr>
          </a:p>
        </p:txBody>
      </p:sp>
      <p:sp>
        <p:nvSpPr>
          <p:cNvPr id="1163" name="テキスト 64"/>
          <p:cNvSpPr txBox="1"/>
          <p:nvPr/>
        </p:nvSpPr>
        <p:spPr>
          <a:xfrm>
            <a:off x="1099389" y="2599481"/>
            <a:ext cx="3182581" cy="2607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100" b="1">
                <a:latin typeface="UD デジタル 教科書体 N-R"/>
                <a:ea typeface="UD デジタル 教科書体 N-R"/>
              </a:rPr>
              <a:t>※予約不要です。</a:t>
            </a:r>
            <a:r>
              <a:rPr lang="ja-JP" altLang="en-US" sz="1100" b="1">
                <a:latin typeface="UD デジタル 教科書体 N-R"/>
                <a:ea typeface="UD デジタル 教科書体 N-R"/>
              </a:rPr>
              <a:t>お気軽にご参加ください。</a:t>
            </a:r>
            <a:endParaRPr lang="ja-JP" altLang="en-US" sz="1100" b="1">
              <a:latin typeface="UD デジタル 教科書体 N-R"/>
              <a:ea typeface="UD デジタル 教科書体 N-R"/>
            </a:endParaRPr>
          </a:p>
        </p:txBody>
      </p:sp>
      <p:sp>
        <p:nvSpPr>
          <p:cNvPr id="1164" name="テキスト 65"/>
          <p:cNvSpPr txBox="1"/>
          <p:nvPr/>
        </p:nvSpPr>
        <p:spPr>
          <a:xfrm>
            <a:off x="861386" y="8362982"/>
            <a:ext cx="5250653" cy="522327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ja-JP" altLang="en-US" sz="1400">
                <a:latin typeface="UD デジタル 教科書体 N-R"/>
                <a:ea typeface="UD デジタル 教科書体 N-R"/>
              </a:rPr>
              <a:t>〈</a:t>
            </a:r>
            <a:r>
              <a:rPr lang="ja-JP" altLang="en-US" sz="1400">
                <a:latin typeface="UD デジタル 教科書体 N-R"/>
                <a:ea typeface="UD デジタル 教科書体 N-R"/>
              </a:rPr>
              <a:t>お問い合わせ・連絡先</a:t>
            </a:r>
            <a:r>
              <a:rPr lang="ja-JP" altLang="en-US" sz="1400">
                <a:latin typeface="UD デジタル 教科書体 N-R"/>
                <a:ea typeface="UD デジタル 教科書体 N-R"/>
              </a:rPr>
              <a:t>〉</a:t>
            </a:r>
            <a:endParaRPr lang="ja-JP" altLang="en-US" sz="1400" b="0">
              <a:latin typeface="UD デジタル 教科書体 N-R"/>
              <a:ea typeface="UD デジタル 教科書体 N-R"/>
            </a:endParaRPr>
          </a:p>
          <a:p>
            <a:pPr algn="l"/>
            <a:r>
              <a:rPr lang="ja-JP" altLang="en-US" sz="1400">
                <a:latin typeface="UD デジタル 教科書体 N-R"/>
                <a:ea typeface="UD デジタル 教科書体 N-R"/>
              </a:rPr>
              <a:t>  　砺波市健康センター　電話（０７６３）３２－７０６２</a:t>
            </a:r>
            <a:endParaRPr lang="ja-JP" altLang="en-US" sz="1400">
              <a:latin typeface="UD デジタル 教科書体 N-R"/>
              <a:ea typeface="UD デジタル 教科書体 N-R"/>
            </a:endParaRPr>
          </a:p>
        </p:txBody>
      </p:sp>
      <p:sp>
        <p:nvSpPr>
          <p:cNvPr id="1165" name="テキスト 63"/>
          <p:cNvSpPr txBox="1"/>
          <p:nvPr/>
        </p:nvSpPr>
        <p:spPr>
          <a:xfrm>
            <a:off x="5553963" y="463874"/>
            <a:ext cx="926717" cy="260717"/>
          </a:xfrm>
          <a:prstGeom prst="rect">
            <a:avLst/>
          </a:prstGeom>
        </p:spPr>
        <p:txBody>
          <a:bodyPr>
            <a:spAutoFit/>
          </a:bodyPr>
          <a:p>
            <a:pPr>
              <a:defRPr lang="ja-JP" altLang="en-US"/>
            </a:pPr>
            <a:r>
              <a:rPr lang="ja-JP" altLang="en-US" sz="1100">
                <a:latin typeface="UD デジタル 教科書体 N-R"/>
                <a:ea typeface="UD デジタル 教科書体 N-R"/>
              </a:rPr>
              <a:t>令和７年度</a:t>
            </a:r>
            <a:endParaRPr lang="ja-JP" altLang="en-US" sz="1100">
              <a:latin typeface="UD デジタル 教科書体 N-R"/>
              <a:ea typeface="UD デジタル 教科書体 N-R"/>
            </a:endParaRPr>
          </a:p>
        </p:txBody>
      </p:sp>
      <p:sp>
        <p:nvSpPr>
          <p:cNvPr id="1166" name="テキスト 64"/>
          <p:cNvSpPr txBox="1"/>
          <p:nvPr/>
        </p:nvSpPr>
        <p:spPr>
          <a:xfrm>
            <a:off x="4639639" y="9488379"/>
            <a:ext cx="1926601" cy="2607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100">
                <a:latin typeface="UD デジタル 教科書体 N-R"/>
                <a:ea typeface="UD デジタル 教科書体 N-R"/>
              </a:rPr>
              <a:t>令和７</a:t>
            </a:r>
            <a:r>
              <a:rPr lang="ja-JP" altLang="en-US" sz="1100">
                <a:latin typeface="UD デジタル 教科書体 N-R"/>
                <a:ea typeface="UD デジタル 教科書体 N-R"/>
              </a:rPr>
              <a:t>年３月１２日作成</a:t>
            </a:r>
            <a:endParaRPr lang="ja-JP" altLang="en-US" sz="1100">
              <a:latin typeface="UD デジタル 教科書体 N-R"/>
              <a:ea typeface="UD デジタル 教科書体 N-R"/>
            </a:endParaRPr>
          </a:p>
        </p:txBody>
      </p:sp>
      <p:sp>
        <p:nvSpPr>
          <p:cNvPr id="1167" name="テキスト 64"/>
          <p:cNvSpPr txBox="1"/>
          <p:nvPr/>
        </p:nvSpPr>
        <p:spPr>
          <a:xfrm>
            <a:off x="1785158" y="5889000"/>
            <a:ext cx="4254510" cy="276106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ja-JP" altLang="en-US" sz="1200" b="0" spc="-100">
                <a:latin typeface="UD デジタル 教科書体 N-R"/>
                <a:ea typeface="UD デジタル 教科書体 N-R"/>
              </a:rPr>
              <a:t>※パパも参加される場合は、健康センターにご連絡ください</a:t>
            </a:r>
            <a:r>
              <a:rPr lang="ja-JP" altLang="en-US" sz="1200" b="0">
                <a:latin typeface="UD デジタル 教科書体 N-R"/>
                <a:ea typeface="UD デジタル 教科書体 N-R"/>
              </a:rPr>
              <a:t>。</a:t>
            </a:r>
            <a:endParaRPr lang="ja-JP" altLang="en-US" sz="1400" b="0">
              <a:latin typeface="UD デジタル 教科書体 N-R"/>
              <a:ea typeface="UD デジタル 教科書体 N-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5.0.4</AppVersion>
  <PresentationFormat>ユーザー設定</PresentationFormat>
  <Slides>1</Slides>
  <Notes>1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西野　瑠美香</dc:creator>
  <cp:lastModifiedBy>藤井　茉里</cp:lastModifiedBy>
  <dcterms:created xsi:type="dcterms:W3CDTF">2022-06-09T08:56:51Z</dcterms:created>
  <dcterms:modified xsi:type="dcterms:W3CDTF">2025-03-12T07:00:51Z</dcterms:modified>
  <cp:revision>73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