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howSpecialPlsOnTitleSld="1">
  <p:sldMasterIdLst>
    <p:sldMasterId id="2147483648" r:id="rId2"/>
  </p:sldMasterIdLst>
  <p:notesMasterIdLst>
    <p:notesMasterId r:id="rId3"/>
  </p:notesMasterIdLst>
  <p:sldIdLst>
    <p:sldId id="260" r:id="rId4"/>
    <p:sldId id="259" r:id="rId5"/>
  </p:sldIdLst>
  <p:sldSz cx="6858000" cy="9906000" type="A4"/>
  <p:notesSz cx="6804025" cy="9937750"/>
  <p:defaultTextStyle>
    <a:defPPr>
      <a:defRPr lang="ja-JP"/>
    </a:defPPr>
    <a:lvl1pPr marL="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1pPr>
    <a:lvl2pPr marL="4572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2pPr>
    <a:lvl3pPr marL="9144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3pPr>
    <a:lvl4pPr marL="13716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4pPr>
    <a:lvl5pPr marL="18288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5pPr>
    <a:lvl6pPr marL="18288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6pPr>
    <a:lvl7pPr marL="18288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7pPr>
    <a:lvl8pPr marL="18288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8pPr>
    <a:lvl9pPr marL="18288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restored">
    <p:restoredLeft sz="4804"/>
    <p:restoredTop sz="92954"/>
  </p:normalViewPr>
  <p:slideViewPr>
    <p:cSldViewPr snapToGrid="1" snapToObjects="0">
      <p:cViewPr varScale="0">
        <p:scale>
          <a:sx n="100" d="100"/>
          <a:sy n="100" d="100"/>
        </p:scale>
        <p:origin x="-3252" y="582"/>
      </p:cViewPr>
      <p:guideLst>
        <p:guide orient="horz" pos="3120"/>
        <p:guide pos="2160"/>
      </p:guideLst>
    </p:cSldViewPr>
  </p:slideViewPr>
  <p:notesTextViewPr>
    <p:cViewPr varScale="0"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08" name="ヘッダー プレースホルダー 1"/>
          <p:cNvSpPr>
            <a:spLocks noGrp="1" noChangeArrowheads="1"/>
          </p:cNvSpPr>
          <p:nvPr>
            <p:ph type="hdr" sz="quarter" idx="0"/>
          </p:nvPr>
        </p:nvSpPr>
        <p:spPr>
          <a:xfrm>
            <a:off x="0" y="0"/>
            <a:ext cx="2949575" cy="496887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/>
          <a:lstStyle>
            <a:lvl1pPr fontAlgn="base" latinLnBrk="0">
              <a:defRPr sz="1200"/>
            </a:lvl1pPr>
          </a:lstStyle>
          <a:p>
            <a:pPr fontAlgn="base" latinLnBrk="0"/>
            <a:endParaRPr lang="en-US" altLang="ja-JP" sz="1200"/>
          </a:p>
        </p:txBody>
      </p:sp>
      <p:sp>
        <p:nvSpPr>
          <p:cNvPr id="1109" name="日付プレースホルダー 2"/>
          <p:cNvSpPr>
            <a:spLocks noGrp="1" noChangeArrowheads="1"/>
          </p:cNvSpPr>
          <p:nvPr>
            <p:ph type="dt" sz="half" idx="1"/>
          </p:nvPr>
        </p:nvSpPr>
        <p:spPr>
          <a:xfrm>
            <a:off x="3854450" y="0"/>
            <a:ext cx="2949575" cy="496887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/>
          <a:lstStyle>
            <a:lvl1pPr algn="r" fontAlgn="base">
              <a:defRPr sz="1200"/>
            </a:lvl1pPr>
          </a:lstStyle>
          <a:p>
            <a:fld id="{0EF31899-3B69-4CC5-ABDD-C7FDE7C2FCD3}" type="datetime1">
              <a:rPr lang="ja-JP" altLang="en-US"/>
            </a:fld>
          </a:p>
        </p:txBody>
      </p:sp>
      <p:sp>
        <p:nvSpPr>
          <p:cNvPr id="1110" name="スライド イメージ プレースホルダー 3"/>
          <p:cNvSpPr>
            <a:spLocks noGrp="1" noRot="1" noChangeAspect="1" noChangeArrowheads="1"/>
          </p:cNvSpPr>
          <p:nvPr>
            <p:ph type="sldImg" sz="full" idx="2"/>
          </p:nvPr>
        </p:nvSpPr>
        <p:spPr>
          <a:xfrm>
            <a:off x="2112962" y="746125"/>
            <a:ext cx="2579688" cy="3725862"/>
          </a:xfrm>
          <a:prstGeom prst="rect">
            <a:avLst/>
          </a:prstGeom>
          <a:noFill/>
          <a:ln w="12700">
            <a:solidFill>
              <a:srgbClr val="000000"/>
            </a:solidFill>
            <a:miter/>
          </a:ln>
        </p:spPr>
        <p:txBody>
          <a:bodyPr vert="horz" wrap="square" lIns="91440" tIns="45720" rIns="91440" bIns="45720" anchor="ctr"/>
          <a:lstStyle/>
          <a:p>
            <a:pPr fontAlgn="base"/>
            <a:endParaRPr lang="ja-JP" altLang="en-US"/>
          </a:p>
        </p:txBody>
      </p:sp>
      <p:sp>
        <p:nvSpPr>
          <p:cNvPr id="1111" name="ノート プレースホルダー 4"/>
          <p:cNvSpPr>
            <a:spLocks noGrp="1" noChangeArrowheads="1"/>
          </p:cNvSpPr>
          <p:nvPr>
            <p:ph type="body" sz="quarter" idx="3"/>
          </p:nvPr>
        </p:nvSpPr>
        <p:spPr>
          <a:xfrm>
            <a:off x="681037" y="4721225"/>
            <a:ext cx="5443538" cy="4471987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/>
          <a:lstStyle/>
          <a:p>
            <a:pPr fontAlgn="base"/>
            <a:r>
              <a:rPr lang="ja-JP" altLang="en-US"/>
              <a:t>マスター テキストの書式設定</a:t>
            </a:r>
          </a:p>
          <a:p>
            <a:pPr lvl="1" fontAlgn="base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fontAlgn="base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fontAlgn="base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fontAlgn="base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2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440862"/>
            <a:ext cx="2949575" cy="496888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 anchor="b"/>
          <a:lstStyle>
            <a:lvl1pPr fontAlgn="base" latinLnBrk="0">
              <a:defRPr sz="1200"/>
            </a:lvl1pPr>
          </a:lstStyle>
          <a:p>
            <a:pPr fontAlgn="base" latinLnBrk="0"/>
            <a:endParaRPr lang="en-US" altLang="ja-JP" sz="1200"/>
          </a:p>
        </p:txBody>
      </p:sp>
      <p:sp>
        <p:nvSpPr>
          <p:cNvPr id="1113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4450" y="9440862"/>
            <a:ext cx="2949575" cy="496888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 anchor="b"/>
          <a:lstStyle>
            <a:lvl1pPr algn="r" fontAlgn="base" latinLnBrk="0">
              <a:defRPr kumimoji="1" sz="1200"/>
            </a:lvl1pPr>
          </a:lstStyle>
          <a:p>
            <a:pPr algn="r" fontAlgn="base" latinLnBrk="0"/>
            <a:fld id="{583C6630-D780-4034-AF14-CB0F06342735}" type="slidenum">
              <a:rPr kumimoji="1" lang="ja-JP" altLang="en-US" sz="1200"/>
              <a:pPr algn="r" fontAlgn="base" latinLnBrk="0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1pPr>
    <a:lvl2pPr marL="4572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2pPr>
    <a:lvl3pPr marL="9144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3pPr>
    <a:lvl4pPr marL="13716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4pPr>
    <a:lvl5pPr marL="18288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5pPr>
    <a:lvl6pPr marL="18288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6pPr>
    <a:lvl7pPr marL="18288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7pPr>
    <a:lvl8pPr marL="18288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8pPr>
    <a:lvl9pPr marL="18288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 bwMode="white">
      <p:bgPr>
        <a:solidFill>
          <a:schemeClr val="bg1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bg bwMode="white">
      <p:bgPr>
        <a:solidFill>
          <a:schemeClr val="bg1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bg bwMode="white">
      <p:bgPr>
        <a:solidFill>
          <a:schemeClr val="bg1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タイトル、2 つのコンテンツ (横)、テキスト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01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102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103" name="テキスト プレースホルダ 4"/>
          <p:cNvSpPr>
            <a:spLocks noGrp="1"/>
          </p:cNvSpPr>
          <p:nvPr>
            <p:ph type="body" sz="half" idx="3"/>
          </p:nvPr>
        </p:nvSpPr>
        <p:spPr>
          <a:xfrm>
            <a:off x="342900" y="5656263"/>
            <a:ext cx="6172200" cy="31924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10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10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10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30BCAEAD-F2B9-4558-8DBC-D6E8E21FA3AA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 bwMode="white">
      <p:bgPr>
        <a:solidFill>
          <a:schemeClr val="bg1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 bwMode="white">
      <p:bgPr>
        <a:solidFill>
          <a:schemeClr val="bg1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bg bwMode="white">
      <p:bgPr>
        <a:solidFill>
          <a:schemeClr val="bg1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 bwMode="white">
      <p:bgPr>
        <a:solidFill>
          <a:schemeClr val="bg1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bg bwMode="white">
      <p:bgPr>
        <a:solidFill>
          <a:schemeClr val="bg1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bg bwMode="white">
      <p:bgPr>
        <a:solidFill>
          <a:schemeClr val="bg1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 bwMode="white">
      <p:bgPr>
        <a:solidFill>
          <a:schemeClr val="bg1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/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/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/>
      <p:sp>
        <p:nvSpPr>
          <p:cNvPr id="1025" name="Rectangle 2"/>
          <p:cNvSpPr>
            <a:spLocks noGrp="1" noChangeArrowheads="1"/>
          </p:cNvSpPr>
          <p:nvPr>
            <p:ph type="title" sz="full" idx="0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miter/>
          </a:ln>
        </p:spPr>
        <p:txBody>
          <a:bodyPr vert="horz" wrap="square" lIns="91429" tIns="45714" rIns="91429" bIns="45714" anchor="ctr"/>
          <a:lstStyle/>
          <a:p>
            <a:pPr fontAlgn="base"/>
            <a:r>
              <a:rPr lang="ja-JP" altLang="en-US" noProof="0" dirty="0" err="0"/>
              <a:t>マスタ タイトルの書式設定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body" sz="full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  <a:noFill/>
          <a:ln>
            <a:miter/>
          </a:ln>
        </p:spPr>
        <p:txBody>
          <a:bodyPr vert="horz" wrap="square" lIns="91429" tIns="45714" rIns="91429" bIns="45714"/>
          <a:lstStyle/>
          <a:p>
            <a:pPr fontAlgn="base"/>
            <a:r>
              <a:rPr lang="ja-JP" altLang="en-US" noProof="0" dirty="0" err="0"/>
              <a:t>マスタ テキストの書式設定</a:t>
            </a:r>
          </a:p>
          <a:p>
            <a:pPr lvl="1" fontAlgn="base"/>
            <a:r>
              <a:rPr lang="ja-JP" altLang="en-US" noProof="0" dirty="0" err="0"/>
              <a:t>第 </a:t>
            </a:r>
            <a:r>
              <a:rPr lang="en-US" altLang="ja-JP" noProof="0" dirty="0" err="0"/>
              <a:t>2 </a:t>
            </a:r>
            <a:r>
              <a:rPr lang="ja-JP" altLang="en-US" noProof="0" dirty="0" err="0"/>
              <a:t>レベル</a:t>
            </a:r>
          </a:p>
          <a:p>
            <a:pPr lvl="2" fontAlgn="base"/>
            <a:r>
              <a:rPr lang="ja-JP" altLang="en-US" noProof="0" dirty="0" err="0"/>
              <a:t>第 </a:t>
            </a:r>
            <a:r>
              <a:rPr lang="en-US" altLang="ja-JP" noProof="0" dirty="0" err="0"/>
              <a:t>3 </a:t>
            </a:r>
            <a:r>
              <a:rPr lang="ja-JP" altLang="en-US" noProof="0" dirty="0" err="0"/>
              <a:t>レベル</a:t>
            </a:r>
          </a:p>
          <a:p>
            <a:pPr lvl="3" fontAlgn="base"/>
            <a:r>
              <a:rPr lang="ja-JP" altLang="en-US" noProof="0" dirty="0" err="0"/>
              <a:t>第 </a:t>
            </a:r>
            <a:r>
              <a:rPr lang="en-US" altLang="ja-JP" noProof="0" dirty="0" err="0"/>
              <a:t>4 </a:t>
            </a:r>
            <a:r>
              <a:rPr lang="ja-JP" altLang="en-US" noProof="0" dirty="0" err="0"/>
              <a:t>レベル</a:t>
            </a:r>
          </a:p>
          <a:p>
            <a:pPr lvl="4" fontAlgn="base"/>
            <a:r>
              <a:rPr lang="ja-JP" altLang="en-US" noProof="0" dirty="0" err="0"/>
              <a:t>第 </a:t>
            </a:r>
            <a:r>
              <a:rPr lang="en-US" altLang="ja-JP" noProof="0" dirty="0" err="0"/>
              <a:t>5 </a:t>
            </a:r>
            <a:r>
              <a:rPr lang="ja-JP" altLang="en-US" noProof="0" dirty="0" err="0"/>
              <a:t>レベル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>
            <a:lvl1pPr fontAlgn="base">
              <a:defRPr/>
            </a:lvl1pPr>
          </a:lstStyle>
          <a:p/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>
            <a:lvl1pPr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/>
            </a:lvl1pPr>
          </a:lstStyle>
          <a:p>
            <a:pPr marL="0" indent="0" algn="ct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ja-JP" sz="140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29" tIns="45714" rIns="91429" bIns="45714"/>
          <a:lstStyle>
            <a:lvl1pPr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1400" u="none" baseline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defRPr>
            </a:lvl1pPr>
          </a:lstStyle>
          <a:p>
            <a:pPr marL="0" indent="0" algn="r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D68DC5-C88A-4905-8FDE-CC7A9970CDB8}" type="slidenum">
              <a:rPr kumimoji="1" lang="en-US" altLang="ja-JP" sz="1400" u="none" baseline="0" noProof="0" dirty="0" err="0">
                <a:solidFill>
                  <a:schemeClr val="tx1"/>
                </a:solidFill>
                <a:effectLst/>
                <a:latin typeface="Arial" pitchFamily="39" charset="0"/>
                <a:ea typeface="ＭＳ Ｐゴシック" pitchFamily="55" charset="-128"/>
              </a:rPr>
              <a:pPr algn="r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+mj-lt"/>
          <a:ea typeface="+mj-ea"/>
          <a:cs typeface="+mj-cs"/>
        </a:defRPr>
      </a:lvl1pPr>
      <a:lvl2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2pPr>
      <a:lvl3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3pPr>
      <a:lvl4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4pPr>
      <a:lvl5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5pPr>
      <a:lvl6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6pPr>
      <a:lvl7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7pPr>
      <a:lvl8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8pPr>
      <a:lvl9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9pPr>
    </p:titleStyle>
    <p:bodyStyle>
      <a:lvl1pPr marL="342900" indent="-3429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Char char="•"/>
        <a:defRPr kumimoji="1" sz="3200" b="0" i="0" u="none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marL="742950" indent="-28575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Char char="–"/>
        <a:defRPr kumimoji="1" sz="28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2pPr>
      <a:lvl3pPr marL="11430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Char char="•"/>
        <a:defRPr kumimoji="1" sz="24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3pPr>
      <a:lvl4pPr marL="16002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Char char="–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4pPr>
      <a:lvl5pPr marL="2054225" indent="-225425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Char char="»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5pPr>
      <a:lvl6pPr marL="2054225" indent="-225425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Char char="»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6pPr>
      <a:lvl7pPr marL="2054225" indent="-225425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Char char="»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7pPr>
      <a:lvl8pPr marL="2054225" indent="-225425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Char char="»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8pPr>
      <a:lvl9pPr marL="2054225" indent="-225425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Char char="»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9pPr>
    </p:bodyStyle>
    <p:otherStyle>
      <a:lvl1pPr marL="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1pPr>
      <a:lvl2pPr marL="4572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2pPr>
      <a:lvl3pPr marL="9144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3pPr>
      <a:lvl4pPr marL="13716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4pPr>
      <a:lvl5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5pPr>
      <a:lvl6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6pPr>
      <a:lvl7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7pPr>
      <a:lvl8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8pPr>
      <a:lvl9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5" name="Text Box 12"/>
          <p:cNvSpPr txBox="1">
            <a:spLocks noChangeArrowheads="1"/>
          </p:cNvSpPr>
          <p:nvPr/>
        </p:nvSpPr>
        <p:spPr>
          <a:xfrm>
            <a:off x="0" y="8841453"/>
            <a:ext cx="6854825" cy="1199436"/>
          </a:xfrm>
          <a:prstGeom prst="rect">
            <a:avLst/>
          </a:prstGeom>
          <a:noFill/>
          <a:ln>
            <a:noFill/>
            <a:miter/>
          </a:ln>
        </p:spPr>
        <p:txBody>
          <a:bodyPr vert="horz" wrap="square">
            <a:spAutoFit/>
          </a:bodyPr>
          <a:lstStyle/>
          <a:p>
            <a:pPr eaLnBrk="1" fontAlgn="base" latinLnBrk="0" hangingPunct="1"/>
            <a:r>
              <a:rPr lang="ja-JP" altLang="en-US" b="1" noProof="0" dirty="0" err="0"/>
              <a:t>　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問合せ先　　　</a:t>
            </a:r>
            <a:r>
              <a:rPr lang="ja-JP" altLang="en-US" sz="3200" b="1" noProof="0" dirty="0" err="0">
                <a:latin typeface="AR P丸ゴシック体M" pitchFamily="55" charset="-128"/>
                <a:ea typeface="AR P丸ゴシック体M" pitchFamily="55" charset="-128"/>
              </a:rPr>
              <a:t>砺波市健康センター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</a:p>
          <a:p>
            <a:pPr eaLnBrk="1" fontAlgn="base" latinLnBrk="0" hangingPunct="1"/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　</a:t>
            </a:r>
            <a:r>
              <a:rPr lang="ja-JP" altLang="en-US" sz="2000" b="1" noProof="0" dirty="0" err="0">
                <a:latin typeface="AR P丸ゴシック体M" pitchFamily="55" charset="-128"/>
                <a:ea typeface="AR P丸ゴシック体M" pitchFamily="55" charset="-128"/>
              </a:rPr>
              <a:t>０７６３－３２－７０６２</a:t>
            </a:r>
          </a:p>
          <a:p>
            <a:pPr eaLnBrk="1" fontAlgn="base" latinLnBrk="0" hangingPunct="1"/>
            <a:endParaRPr lang="ja-JP" altLang="en-US" sz="2000" b="1" noProof="0" dirty="0" err="0">
              <a:latin typeface="AR P丸ゴシック体M" pitchFamily="55" charset="-128"/>
              <a:ea typeface="AR P丸ゴシック体M" pitchFamily="55" charset="-128"/>
            </a:endParaRPr>
          </a:p>
        </p:txBody>
      </p:sp>
      <p:sp>
        <p:nvSpPr>
          <p:cNvPr id="1116" name="四角形 98"/>
          <p:cNvSpPr>
            <a:spLocks noChangeArrowheads="1"/>
          </p:cNvSpPr>
          <p:nvPr/>
        </p:nvSpPr>
        <p:spPr>
          <a:xfrm>
            <a:off x="1588" y="430730"/>
            <a:ext cx="6856412" cy="922270"/>
          </a:xfrm>
          <a:prstGeom prst="rect">
            <a:avLst/>
          </a:prstGeom>
          <a:noFill/>
          <a:ln cap="flat" cmpd="sng">
            <a:prstDash val="solid"/>
            <a:miter/>
          </a:ln>
        </p:spPr>
        <p:txBody>
          <a:bodyPr vert="horz" wrap="none" anchor="ctr"/>
          <a:lstStyle/>
          <a:p>
            <a:pPr algn="ctr" eaLnBrk="1" fontAlgn="base" latinLnBrk="0" hangingPunct="1"/>
            <a:r>
              <a:rPr lang="ja-JP" altLang="en-US" sz="600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accent6">
                    <a:lumMod val="74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</a:rPr>
              <a:t>肝炎ウイルス検診</a:t>
            </a:r>
            <a:endParaRPr sz="6000">
              <a:ln w="3175" cap="flat" cmpd="sng">
                <a:solidFill>
                  <a:schemeClr val="accent6">
                    <a:lumMod val="50000"/>
                  </a:schemeClr>
                </a:solidFill>
                <a:prstDash val="solid"/>
                <a:bevel/>
              </a:ln>
              <a:solidFill>
                <a:schemeClr val="accent6">
                  <a:lumMod val="74000"/>
                </a:schemeClr>
              </a:solidFill>
              <a:effectLst>
                <a:innerShdw blurRad="63500" dist="50800" dir="13500000">
                  <a:schemeClr val="accent6">
                    <a:lumMod val="50000"/>
                  </a:schemeClr>
                </a:innerShdw>
              </a:effectLst>
            </a:endParaRPr>
          </a:p>
        </p:txBody>
      </p:sp>
      <p:sp>
        <p:nvSpPr>
          <p:cNvPr id="1117" name="図形 99"/>
          <p:cNvSpPr>
            <a:spLocks noChangeArrowheads="1"/>
          </p:cNvSpPr>
          <p:nvPr/>
        </p:nvSpPr>
        <p:spPr>
          <a:xfrm>
            <a:off x="144464" y="2289210"/>
            <a:ext cx="6570663" cy="1462069"/>
          </a:xfrm>
          <a:prstGeom prst="roundRect">
            <a:avLst>
              <a:gd name="adj" fmla="val 16648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</a:ln>
        </p:spPr>
        <p:txBody>
          <a:bodyPr vert="horz" wrap="none" anchor="ctr"/>
          <a:lstStyle/>
          <a:p>
            <a:pPr algn="ctr" eaLnBrk="1" fontAlgn="base" latinLnBrk="0" hangingPunct="1"/>
            <a:r>
              <a:rPr lang="ja-JP" altLang="en-US" sz="1800"/>
              <a:t>令和５</a:t>
            </a:r>
            <a:r>
              <a:rPr lang="ja-JP" altLang="en-US" sz="1600"/>
              <a:t>年</a:t>
            </a:r>
            <a:r>
              <a:rPr lang="ja-JP" altLang="en-US" sz="2400" b="1">
                <a:latin typeface="AR P丸ゴシック体E"/>
                <a:ea typeface="AR P丸ゴシック体E"/>
              </a:rPr>
              <a:t>６</a:t>
            </a:r>
            <a:r>
              <a:rPr lang="ja-JP" altLang="en-US" sz="1400"/>
              <a:t>月</a:t>
            </a:r>
            <a:r>
              <a:rPr lang="ja-JP" altLang="en-US" sz="2400" b="1">
                <a:latin typeface="AR P丸ゴシック体E" pitchFamily="55" charset="-128"/>
                <a:ea typeface="AR P丸ゴシック体E" pitchFamily="55" charset="-128"/>
              </a:rPr>
              <a:t>１</a:t>
            </a:r>
            <a:r>
              <a:rPr lang="ja-JP" altLang="en-US" sz="1600"/>
              <a:t>日</a:t>
            </a:r>
            <a:r>
              <a:rPr lang="ja-JP" altLang="en-US" sz="2400"/>
              <a:t>～</a:t>
            </a:r>
            <a:r>
              <a:rPr lang="ja-JP" altLang="en-US" sz="1800"/>
              <a:t>令和５</a:t>
            </a:r>
            <a:r>
              <a:rPr lang="ja-JP" altLang="en-US" sz="1600"/>
              <a:t>年</a:t>
            </a:r>
            <a:r>
              <a:rPr lang="ja-JP" altLang="en-US" sz="2400" b="1">
                <a:latin typeface="AR P丸ゴシック体E" pitchFamily="55" charset="-128"/>
                <a:ea typeface="AR P丸ゴシック体E" pitchFamily="55" charset="-128"/>
              </a:rPr>
              <a:t>９</a:t>
            </a:r>
            <a:r>
              <a:rPr lang="ja-JP" altLang="en-US" sz="1600"/>
              <a:t>月</a:t>
            </a:r>
            <a:r>
              <a:rPr lang="ja-JP" altLang="en-US" sz="2400" b="1">
                <a:latin typeface="AR P丸ゴシック体E"/>
                <a:ea typeface="AR P丸ゴシック体E"/>
              </a:rPr>
              <a:t>１４</a:t>
            </a:r>
            <a:r>
              <a:rPr lang="ja-JP" altLang="en-US" sz="1600"/>
              <a:t>日</a:t>
            </a:r>
            <a:r>
              <a:rPr lang="ja-JP" altLang="en-US" sz="2400"/>
              <a:t>まで</a:t>
            </a:r>
            <a:endParaRPr lang="ja-JP" altLang="en-US" sz="2400"/>
          </a:p>
          <a:p>
            <a:pPr algn="ctr" eaLnBrk="1" fontAlgn="base" latinLnBrk="0" hangingPunct="1"/>
            <a:endParaRPr lang="ja-JP" altLang="en-US" sz="1050"/>
          </a:p>
          <a:p>
            <a:pPr algn="ctr" eaLnBrk="1" fontAlgn="base" latinLnBrk="0" hangingPunct="1"/>
            <a:r>
              <a:rPr lang="ja-JP" altLang="en-US" sz="2400"/>
              <a:t>本来、８,８</a:t>
            </a:r>
            <a:r>
              <a:rPr lang="ja-JP" altLang="en-US" sz="2400"/>
              <a:t>００円かかる費用が</a:t>
            </a:r>
            <a:r>
              <a:rPr lang="ja-JP" altLang="en-US" sz="4000"/>
              <a:t>無料</a:t>
            </a:r>
            <a:r>
              <a:rPr lang="ja-JP" altLang="en-US" sz="2400"/>
              <a:t>になります。</a:t>
            </a:r>
          </a:p>
        </p:txBody>
      </p:sp>
      <p:sp>
        <p:nvSpPr>
          <p:cNvPr id="1118" name="四角形 36"/>
          <p:cNvSpPr>
            <a:spLocks noChangeArrowheads="1"/>
          </p:cNvSpPr>
          <p:nvPr/>
        </p:nvSpPr>
        <p:spPr>
          <a:xfrm>
            <a:off x="1589" y="1292936"/>
            <a:ext cx="6856412" cy="636064"/>
          </a:xfrm>
          <a:prstGeom prst="rect">
            <a:avLst/>
          </a:prstGeom>
          <a:noFill/>
          <a:ln cap="flat" cmpd="sng">
            <a:prstDash val="solid"/>
            <a:miter/>
          </a:ln>
        </p:spPr>
        <p:txBody>
          <a:bodyPr vert="horz" wrap="none" anchor="ctr"/>
          <a:lstStyle/>
          <a:p>
            <a:pPr algn="ctr" eaLnBrk="1" fontAlgn="base" latinLnBrk="0" hangingPunct="1"/>
            <a:r>
              <a:rPr lang="ja-JP" altLang="en-US" sz="360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accent6">
                    <a:lumMod val="74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</a:rPr>
              <a:t>のお知らせ</a:t>
            </a:r>
            <a:endParaRPr sz="3600">
              <a:ln w="3175" cap="flat" cmpd="sng">
                <a:solidFill>
                  <a:schemeClr val="accent6">
                    <a:lumMod val="50000"/>
                  </a:schemeClr>
                </a:solidFill>
                <a:prstDash val="solid"/>
                <a:bevel/>
              </a:ln>
              <a:solidFill>
                <a:schemeClr val="accent6">
                  <a:lumMod val="74000"/>
                </a:schemeClr>
              </a:solidFill>
              <a:effectLst>
                <a:innerShdw blurRad="63500" dist="50800" dir="13500000">
                  <a:schemeClr val="accent6">
                    <a:lumMod val="50000"/>
                  </a:schemeClr>
                </a:innerShdw>
              </a:effectLst>
            </a:endParaRPr>
          </a:p>
        </p:txBody>
      </p:sp>
      <p:sp>
        <p:nvSpPr>
          <p:cNvPr id="1119" name="Rectangle 49"/>
          <p:cNvSpPr>
            <a:spLocks noChangeArrowheads="1"/>
          </p:cNvSpPr>
          <p:nvPr/>
        </p:nvSpPr>
        <p:spPr>
          <a:xfrm>
            <a:off x="990601" y="6480495"/>
            <a:ext cx="5734425" cy="614660"/>
          </a:xfrm>
          <a:prstGeom prst="rect">
            <a:avLst/>
          </a:prstGeom>
          <a:noFill/>
          <a:ln>
            <a:miter/>
          </a:ln>
        </p:spPr>
        <p:txBody>
          <a:bodyPr vert="horz" wrap="square">
            <a:spAutoFit/>
          </a:bodyPr>
          <a:lstStyle/>
          <a:p>
            <a:pPr algn="l" eaLnBrk="1" fontAlgn="base" latinLnBrk="0" hangingPunct="1"/>
            <a:r>
              <a:rPr lang="ja-JP" altLang="en-US" sz="2000">
                <a:latin typeface="ＭＳ Ｐゴシック" pitchFamily="55" charset="-128"/>
                <a:ea typeface="ＭＳ Ｐゴシック" pitchFamily="55" charset="-128"/>
              </a:rPr>
              <a:t>　</a:t>
            </a:r>
            <a:r>
              <a:rPr lang="ja-JP" altLang="en-US" sz="1700">
                <a:latin typeface="ＭＳ Ｐゴシック" pitchFamily="55" charset="-128"/>
                <a:ea typeface="ＭＳ Ｐゴシック" pitchFamily="55" charset="-128"/>
              </a:rPr>
              <a:t>「</a:t>
            </a:r>
            <a:r>
              <a:rPr lang="ja-JP" altLang="en-US" sz="1700">
                <a:latin typeface="ＭＳ Ｐゴシック" pitchFamily="55" charset="-128"/>
                <a:ea typeface="ＭＳ Ｐゴシック" pitchFamily="55" charset="-128"/>
              </a:rPr>
              <a:t>肝炎ウイルス検診問診票及び受診票」を記入し</a:t>
            </a:r>
            <a:r>
              <a:rPr lang="ja-JP" altLang="en-US" sz="1700">
                <a:latin typeface="ＭＳ Ｐゴシック" pitchFamily="55" charset="-128"/>
                <a:ea typeface="ＭＳ Ｐゴシック" pitchFamily="55" charset="-128"/>
              </a:rPr>
              <a:t>受診する　</a:t>
            </a:r>
            <a:endParaRPr lang="ja-JP" altLang="en-US" sz="1700">
              <a:latin typeface="ＭＳ Ｐゴシック" pitchFamily="55" charset="-128"/>
              <a:ea typeface="ＭＳ Ｐゴシック" pitchFamily="55" charset="-128"/>
            </a:endParaRPr>
          </a:p>
          <a:p>
            <a:pPr algn="ctr" eaLnBrk="1" fontAlgn="base" latinLnBrk="0" hangingPunct="1"/>
            <a:r>
              <a:rPr lang="ja-JP" altLang="en-US" sz="1400">
                <a:latin typeface="ＭＳ Ｐゴシック" pitchFamily="55" charset="-128"/>
                <a:ea typeface="ＭＳ Ｐゴシック" pitchFamily="55" charset="-128"/>
              </a:rPr>
              <a:t>（</a:t>
            </a:r>
            <a:r>
              <a:rPr lang="ja-JP" altLang="en-US" sz="1400">
                <a:latin typeface="ＭＳ Ｐゴシック" pitchFamily="55" charset="-128"/>
                <a:ea typeface="ＭＳ Ｐゴシック" pitchFamily="55" charset="-128"/>
              </a:rPr>
              <a:t>国民健康保険の方は、特定健診と一緒に受診する）</a:t>
            </a:r>
            <a:endParaRPr sz="1400"/>
          </a:p>
        </p:txBody>
      </p:sp>
      <p:sp>
        <p:nvSpPr>
          <p:cNvPr id="1120" name="図形 50"/>
          <p:cNvSpPr>
            <a:spLocks noChangeArrowheads="1"/>
          </p:cNvSpPr>
          <p:nvPr/>
        </p:nvSpPr>
        <p:spPr>
          <a:xfrm>
            <a:off x="1912144" y="4340225"/>
            <a:ext cx="3030537" cy="428625"/>
          </a:xfrm>
          <a:prstGeom prst="roundRect">
            <a:avLst>
              <a:gd name="adj" fmla="val 16661"/>
            </a:avLst>
          </a:prstGeom>
          <a:solidFill>
            <a:srgbClr val="FFFFFF"/>
          </a:solidFill>
          <a:ln w="9525" cap="flat" cmpd="sng">
            <a:noFill/>
            <a:prstDash val="solid"/>
          </a:ln>
        </p:spPr>
        <p:txBody>
          <a:bodyPr vert="horz" wrap="none" anchor="ctr"/>
          <a:lstStyle/>
          <a:p>
            <a:pPr algn="ctr" eaLnBrk="1" fontAlgn="base" latinLnBrk="0" hangingPunct="1"/>
            <a:r>
              <a:rPr lang="ja-JP" altLang="en-US" sz="2400"/>
              <a:t>肝炎ウイルス検診受診の流れ</a:t>
            </a:r>
            <a:endParaRPr sz="2400"/>
          </a:p>
        </p:txBody>
      </p:sp>
      <p:sp>
        <p:nvSpPr>
          <p:cNvPr id="1121" name="テキスト 55"/>
          <p:cNvSpPr txBox="1">
            <a:spLocks noChangeArrowheads="1"/>
          </p:cNvSpPr>
          <p:nvPr/>
        </p:nvSpPr>
        <p:spPr>
          <a:xfrm>
            <a:off x="100012" y="5175181"/>
            <a:ext cx="2356552" cy="36843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miter/>
          </a:ln>
        </p:spPr>
        <p:txBody>
          <a:bodyPr vert="horz" wrap="none">
            <a:spAutoFit/>
          </a:bodyPr>
          <a:lstStyle/>
          <a:p>
            <a:pPr fontAlgn="base" latinLnBrk="0"/>
            <a:r>
              <a:rPr lang="ja-JP" altLang="en-US"/>
              <a:t>　</a:t>
            </a:r>
            <a:r>
              <a:rPr lang="ja-JP" altLang="en-US" sz="1600"/>
              <a:t>ＳＴＥＰ１</a:t>
            </a:r>
            <a:r>
              <a:rPr lang="ja-JP" altLang="en-US"/>
              <a:t>　検診の準備</a:t>
            </a:r>
          </a:p>
        </p:txBody>
      </p:sp>
      <p:sp>
        <p:nvSpPr>
          <p:cNvPr id="1122" name="Rectangle 56"/>
          <p:cNvSpPr>
            <a:spLocks noChangeArrowheads="1"/>
          </p:cNvSpPr>
          <p:nvPr/>
        </p:nvSpPr>
        <p:spPr>
          <a:xfrm>
            <a:off x="1124813" y="5543620"/>
            <a:ext cx="4177050" cy="353050"/>
          </a:xfrm>
          <a:prstGeom prst="rect">
            <a:avLst/>
          </a:prstGeom>
          <a:noFill/>
          <a:ln>
            <a:miter/>
          </a:ln>
        </p:spPr>
        <p:txBody>
          <a:bodyPr vert="horz" wrap="square">
            <a:spAutoFit/>
          </a:bodyPr>
          <a:lstStyle/>
          <a:p>
            <a:pPr algn="l" eaLnBrk="1" fontAlgn="base" latinLnBrk="0" hangingPunct="1"/>
            <a:r>
              <a:rPr lang="ja-JP" altLang="en-US" sz="1700">
                <a:latin typeface="ＭＳ Ｐゴシック" pitchFamily="55" charset="-128"/>
                <a:ea typeface="ＭＳ Ｐゴシック" pitchFamily="55" charset="-128"/>
              </a:rPr>
              <a:t>裏面より受けたい医療機関に問合せをする</a:t>
            </a:r>
          </a:p>
        </p:txBody>
      </p:sp>
      <p:sp>
        <p:nvSpPr>
          <p:cNvPr id="1123" name="Rectangle 59"/>
          <p:cNvSpPr>
            <a:spLocks noChangeArrowheads="1"/>
          </p:cNvSpPr>
          <p:nvPr/>
        </p:nvSpPr>
        <p:spPr>
          <a:xfrm>
            <a:off x="100012" y="7615237"/>
            <a:ext cx="6215063" cy="246063"/>
          </a:xfrm>
          <a:prstGeom prst="rect">
            <a:avLst/>
          </a:prstGeom>
          <a:noFill/>
          <a:ln>
            <a:miter/>
          </a:ln>
        </p:spPr>
        <p:txBody>
          <a:bodyPr vert="horz" wrap="square">
            <a:spAutoFit/>
          </a:bodyPr>
          <a:lstStyle/>
          <a:p>
            <a:pPr algn="l" eaLnBrk="1" fontAlgn="base" latinLnBrk="0" hangingPunct="1"/>
            <a:endParaRPr lang="en-US" altLang="ja-JP" sz="1000">
              <a:latin typeface="ARゴシック体M" pitchFamily="54" charset="-128"/>
              <a:ea typeface="ARゴシック体M" pitchFamily="54" charset="-128"/>
            </a:endParaRPr>
          </a:p>
        </p:txBody>
      </p:sp>
      <p:sp>
        <p:nvSpPr>
          <p:cNvPr id="1124" name="テキスト 60"/>
          <p:cNvSpPr txBox="1">
            <a:spLocks noChangeArrowheads="1"/>
          </p:cNvSpPr>
          <p:nvPr/>
        </p:nvSpPr>
        <p:spPr>
          <a:xfrm>
            <a:off x="100890" y="6111706"/>
            <a:ext cx="2437771" cy="36843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miter/>
          </a:ln>
        </p:spPr>
        <p:txBody>
          <a:bodyPr vert="horz" wrap="square">
            <a:spAutoFit/>
          </a:bodyPr>
          <a:lstStyle/>
          <a:p>
            <a:pPr fontAlgn="base" latinLnBrk="0"/>
            <a:r>
              <a:rPr lang="ja-JP" altLang="en-US"/>
              <a:t>　</a:t>
            </a:r>
            <a:r>
              <a:rPr lang="ja-JP" altLang="en-US" sz="1600"/>
              <a:t>ＳＴＥＰ２</a:t>
            </a:r>
            <a:r>
              <a:rPr lang="ja-JP" altLang="en-US"/>
              <a:t>　検査当日</a:t>
            </a:r>
          </a:p>
        </p:txBody>
      </p:sp>
      <p:sp>
        <p:nvSpPr>
          <p:cNvPr id="1125" name="Rectangle 61"/>
          <p:cNvSpPr>
            <a:spLocks noChangeArrowheads="1"/>
          </p:cNvSpPr>
          <p:nvPr/>
        </p:nvSpPr>
        <p:spPr>
          <a:xfrm>
            <a:off x="2282825" y="7141001"/>
            <a:ext cx="2662237" cy="368439"/>
          </a:xfrm>
          <a:prstGeom prst="rect">
            <a:avLst/>
          </a:prstGeom>
          <a:noFill/>
          <a:ln>
            <a:miter/>
          </a:ln>
        </p:spPr>
        <p:txBody>
          <a:bodyPr vert="horz" wrap="square">
            <a:spAutoFit/>
          </a:bodyPr>
          <a:lstStyle/>
          <a:p>
            <a:pPr algn="l" eaLnBrk="1" fontAlgn="base" latinLnBrk="0" hangingPunct="1"/>
            <a:r>
              <a:rPr lang="ja-JP" altLang="en-US" sz="1600" b="1"/>
              <a:t>検診の内容</a:t>
            </a:r>
            <a:r>
              <a:rPr lang="ja-JP" altLang="en-US"/>
              <a:t>　</a:t>
            </a:r>
            <a:r>
              <a:rPr lang="ja-JP" altLang="en-US" sz="1400"/>
              <a:t>血液検査</a:t>
            </a:r>
          </a:p>
        </p:txBody>
      </p:sp>
      <p:sp>
        <p:nvSpPr>
          <p:cNvPr id="1126" name="テキスト 63"/>
          <p:cNvSpPr txBox="1">
            <a:spLocks noChangeArrowheads="1"/>
          </p:cNvSpPr>
          <p:nvPr/>
        </p:nvSpPr>
        <p:spPr>
          <a:xfrm>
            <a:off x="100012" y="7640379"/>
            <a:ext cx="2436580" cy="36843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miter/>
          </a:ln>
        </p:spPr>
        <p:txBody>
          <a:bodyPr vert="horz" wrap="square">
            <a:spAutoFit/>
          </a:bodyPr>
          <a:lstStyle/>
          <a:p>
            <a:pPr fontAlgn="base" latinLnBrk="0"/>
            <a:r>
              <a:rPr lang="ja-JP" altLang="en-US"/>
              <a:t>　</a:t>
            </a:r>
            <a:r>
              <a:rPr lang="ja-JP" altLang="en-US" sz="1600"/>
              <a:t>ＳＴＥＰ３</a:t>
            </a:r>
            <a:r>
              <a:rPr lang="ja-JP" altLang="en-US"/>
              <a:t>　結果の確認</a:t>
            </a:r>
          </a:p>
        </p:txBody>
      </p:sp>
      <p:sp>
        <p:nvSpPr>
          <p:cNvPr id="1127" name="Rectangle 64"/>
          <p:cNvSpPr>
            <a:spLocks noChangeArrowheads="1"/>
          </p:cNvSpPr>
          <p:nvPr/>
        </p:nvSpPr>
        <p:spPr>
          <a:xfrm>
            <a:off x="1191183" y="8046918"/>
            <a:ext cx="4972050" cy="352425"/>
          </a:xfrm>
          <a:prstGeom prst="rect">
            <a:avLst/>
          </a:prstGeom>
          <a:noFill/>
          <a:ln>
            <a:miter/>
          </a:ln>
        </p:spPr>
        <p:txBody>
          <a:bodyPr vert="horz" wrap="square">
            <a:spAutoFit/>
          </a:bodyPr>
          <a:lstStyle/>
          <a:p>
            <a:pPr algn="l" eaLnBrk="1" fontAlgn="base" latinLnBrk="0" hangingPunct="1"/>
            <a:r>
              <a:rPr lang="ja-JP" altLang="en-US" sz="1700">
                <a:latin typeface="ＭＳ Ｐゴシック" pitchFamily="55" charset="-128"/>
                <a:ea typeface="ＭＳ Ｐゴシック" pitchFamily="55" charset="-128"/>
              </a:rPr>
              <a:t>後日、受診した医療機関に検査の結果を聞きに行く</a:t>
            </a:r>
          </a:p>
        </p:txBody>
      </p:sp>
      <p:sp>
        <p:nvSpPr>
          <p:cNvPr id="1128" name="テキスト 45"/>
          <p:cNvSpPr txBox="1">
            <a:spLocks noChangeArrowheads="1"/>
          </p:cNvSpPr>
          <p:nvPr/>
        </p:nvSpPr>
        <p:spPr>
          <a:xfrm>
            <a:off x="3381375" y="4768850"/>
            <a:ext cx="95250" cy="368300"/>
          </a:xfrm>
          <a:prstGeom prst="rect">
            <a:avLst/>
          </a:prstGeom>
          <a:noFill/>
          <a:ln>
            <a:miter/>
          </a:ln>
        </p:spPr>
        <p:txBody>
          <a:bodyPr vert="horz" wrap="none">
            <a:spAutoFit/>
          </a:bodyPr>
          <a:lstStyle/>
          <a:p>
            <a:pPr fontAlgn="base" latinLnBrk="0"/>
            <a:endParaRPr lang="ja-JP" altLang="en-US"/>
          </a:p>
        </p:txBody>
      </p:sp>
      <p:pic>
        <p:nvPicPr>
          <p:cNvPr id="1129" name="図 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72930" y="7095155"/>
            <a:ext cx="928933" cy="838263"/>
          </a:xfrm>
          <a:prstGeom prst="rect">
            <a:avLst/>
          </a:prstGeom>
          <a:noFill/>
          <a:ln>
            <a:miter/>
          </a:ln>
        </p:spPr>
      </p:pic>
      <p:pic>
        <p:nvPicPr>
          <p:cNvPr id="1130" name="図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183" y="3753545"/>
            <a:ext cx="4380385" cy="2143125"/>
          </a:xfrm>
          <a:prstGeom prst="rect">
            <a:avLst/>
          </a:prstGeom>
        </p:spPr>
      </p:pic>
      <p:pic>
        <p:nvPicPr>
          <p:cNvPr id="1131" name="図 37"/>
          <p:cNvPicPr>
            <a:picLocks noChangeAspect="1"/>
          </p:cNvPicPr>
          <p:nvPr/>
        </p:nvPicPr>
        <p:blipFill>
          <a:blip r:embed="rId3">
            <a:lum bright="44000"/>
          </a:blip>
          <a:stretch>
            <a:fillRect/>
          </a:stretch>
        </p:blipFill>
        <p:spPr>
          <a:xfrm>
            <a:off x="333065" y="5543615"/>
            <a:ext cx="500068" cy="562802"/>
          </a:xfrm>
          <a:prstGeom prst="rect">
            <a:avLst/>
          </a:prstGeom>
          <a:noFill/>
        </p:spPr>
      </p:pic>
      <p:pic>
        <p:nvPicPr>
          <p:cNvPr id="1132" name="図 38"/>
          <p:cNvPicPr>
            <a:picLocks noChangeAspect="1"/>
          </p:cNvPicPr>
          <p:nvPr/>
        </p:nvPicPr>
        <p:blipFill>
          <a:blip r:embed="rId3">
            <a:lum bright="44000"/>
          </a:blip>
          <a:stretch>
            <a:fillRect/>
          </a:stretch>
        </p:blipFill>
        <p:spPr>
          <a:xfrm>
            <a:off x="333065" y="6468592"/>
            <a:ext cx="500068" cy="1187370"/>
          </a:xfrm>
          <a:prstGeom prst="rect">
            <a:avLst/>
          </a:prstGeom>
          <a:noFill/>
        </p:spPr>
      </p:pic>
      <p:sp>
        <p:nvSpPr>
          <p:cNvPr id="1133" name="直線 39"/>
          <p:cNvSpPr/>
          <p:nvPr/>
        </p:nvSpPr>
        <p:spPr>
          <a:xfrm>
            <a:off x="1589" y="8848725"/>
            <a:ext cx="6853238" cy="0"/>
          </a:xfrm>
          <a:prstGeom prst="line">
            <a:avLst/>
          </a:prstGeom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5" name="Text Box 53"/>
          <p:cNvSpPr txBox="1">
            <a:spLocks noChangeArrowheads="1"/>
          </p:cNvSpPr>
          <p:nvPr/>
        </p:nvSpPr>
        <p:spPr>
          <a:xfrm>
            <a:off x="-3576" y="201601"/>
            <a:ext cx="6854825" cy="1260991"/>
          </a:xfrm>
          <a:prstGeom prst="rect">
            <a:avLst/>
          </a:prstGeom>
          <a:noFill/>
          <a:ln>
            <a:miter/>
          </a:ln>
        </p:spPr>
        <p:txBody>
          <a:bodyPr vert="horz" wrap="square">
            <a:spAutoFit/>
          </a:bodyPr>
          <a:lstStyle/>
          <a:p>
            <a:pPr algn="ctr" eaLnBrk="1" fontAlgn="base" latinLnBrk="0" hangingPunct="1"/>
            <a:r>
              <a:rPr lang="ja-JP" altLang="en-US" b="1" noProof="0" dirty="0" err="0"/>
              <a:t>　　</a:t>
            </a:r>
            <a:r>
              <a:rPr lang="ja-JP" altLang="en-US" sz="2800" b="1" noProof="0" dirty="0" err="0"/>
              <a:t>肝炎ウイルス検診実施医療機関</a:t>
            </a:r>
          </a:p>
          <a:p>
            <a:pPr algn="l" eaLnBrk="1" fontAlgn="base" latinLnBrk="0" hangingPunct="1"/>
            <a:r>
              <a:rPr lang="ja-JP" altLang="en-US" sz="1200" noProof="0" dirty="0" err="0"/>
              <a:t>　　　　</a:t>
            </a:r>
            <a:endParaRPr lang="ja-JP" altLang="en-US" sz="2800" b="1" noProof="0" dirty="0" err="0"/>
          </a:p>
          <a:p>
            <a:pPr algn="l" eaLnBrk="1" fontAlgn="base" latinLnBrk="0" hangingPunct="1"/>
            <a:r>
              <a:rPr lang="ja-JP" altLang="en-US" sz="1200" noProof="0" dirty="0" err="0"/>
              <a:t>　</a:t>
            </a:r>
            <a:r>
              <a:rPr lang="ja-JP" altLang="en-US" sz="1200" noProof="0" dirty="0" err="0"/>
              <a:t>　</a:t>
            </a:r>
            <a:r>
              <a:rPr lang="ja-JP" altLang="en-US" sz="1200" noProof="0" dirty="0" err="0"/>
              <a:t>　</a:t>
            </a:r>
            <a:r>
              <a:rPr lang="ja-JP" altLang="en-US" sz="1200" noProof="0" dirty="0" err="0"/>
              <a:t>　</a:t>
            </a:r>
            <a:r>
              <a:rPr lang="ja-JP" altLang="en-US" sz="1200" noProof="0" dirty="0" err="0"/>
              <a:t>＊医療機関により実施日が異なりますので、事前にご確認ください。</a:t>
            </a:r>
            <a:endParaRPr lang="ja-JP" altLang="en-US" sz="1200" noProof="0" dirty="0" err="0"/>
          </a:p>
          <a:p>
            <a:pPr algn="l" eaLnBrk="1" fontAlgn="base" latinLnBrk="0" hangingPunct="1"/>
            <a:r>
              <a:rPr lang="ja-JP" altLang="en-US" sz="1200" noProof="0" dirty="0" err="0"/>
              <a:t>　　　　＊発熱、咳、喉の痛み、鼻水、倦怠感等の風邪症状がある方は検診の受診を控えてください。　</a:t>
            </a:r>
            <a:endParaRPr lang="ja-JP" altLang="en-US" sz="1200" noProof="0" dirty="0" err="0"/>
          </a:p>
          <a:p>
            <a:pPr algn="l" eaLnBrk="1" fontAlgn="base" latinLnBrk="0" hangingPunct="1"/>
            <a:r>
              <a:rPr lang="ja-JP" altLang="en-US" sz="1200" noProof="0" dirty="0" err="0"/>
              <a:t>　</a:t>
            </a:r>
            <a:r>
              <a:rPr lang="ja-JP" altLang="en-US" sz="1200" noProof="0" dirty="0" err="0"/>
              <a:t>　</a:t>
            </a:r>
            <a:r>
              <a:rPr lang="ja-JP" altLang="en-US" sz="1200" noProof="0" dirty="0" err="0"/>
              <a:t>　</a:t>
            </a:r>
            <a:r>
              <a:rPr lang="ja-JP" altLang="en-US" sz="1200" noProof="0" dirty="0" err="0"/>
              <a:t>　</a:t>
            </a:r>
            <a:r>
              <a:rPr lang="ja-JP" altLang="en-US" sz="1200" noProof="0" dirty="0" err="0"/>
              <a:t>＊症状がない場合でも、マスクの着用や受診前後の手洗いや消毒等を実施してください。</a:t>
            </a:r>
            <a:endParaRPr lang="ja-JP" altLang="en-US" sz="1200" noProof="0" dirty="0" err="0"/>
          </a:p>
        </p:txBody>
      </p:sp>
      <p:sp>
        <p:nvSpPr>
          <p:cNvPr id="1136" name="四角形 40"/>
          <p:cNvSpPr>
            <a:spLocks noChangeArrowheads="1"/>
          </p:cNvSpPr>
          <p:nvPr/>
        </p:nvSpPr>
        <p:spPr>
          <a:xfrm>
            <a:off x="6754" y="8985000"/>
            <a:ext cx="6851248" cy="636064"/>
          </a:xfrm>
          <a:prstGeom prst="rect">
            <a:avLst/>
          </a:prstGeom>
          <a:noFill/>
          <a:ln cap="flat" cmpd="sng">
            <a:prstDash val="solid"/>
            <a:miter/>
          </a:ln>
        </p:spPr>
        <p:txBody>
          <a:bodyPr vert="horz" wrap="none" anchor="ctr"/>
          <a:lstStyle/>
          <a:p>
            <a:pPr algn="ctr" eaLnBrk="1" fontAlgn="base" latinLnBrk="0" hangingPunct="1"/>
            <a:r>
              <a:rPr lang="ja-JP" altLang="en-US" sz="280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tx1"/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</a:rPr>
              <a:t>ぜひ肝炎ウイルス検診を受けてください。</a:t>
            </a:r>
            <a:endParaRPr lang="ja-JP" altLang="en-US" sz="2800">
              <a:ln w="3175" cap="flat" cmpd="sng">
                <a:solidFill>
                  <a:schemeClr val="accent6">
                    <a:lumMod val="50000"/>
                  </a:schemeClr>
                </a:solidFill>
                <a:prstDash val="solid"/>
                <a:bevel/>
              </a:ln>
              <a:solidFill>
                <a:schemeClr val="tx1"/>
              </a:solidFill>
              <a:effectLst>
                <a:innerShdw blurRad="63500" dist="50800" dir="13500000">
                  <a:schemeClr val="accent6">
                    <a:lumMod val="50000"/>
                  </a:schemeClr>
                </a:innerShdw>
              </a:effectLst>
            </a:endParaRPr>
          </a:p>
        </p:txBody>
      </p:sp>
      <p:graphicFrame>
        <p:nvGraphicFramePr>
          <p:cNvPr id="1137" name="四角形 30"/>
          <p:cNvGraphicFramePr>
            <a:graphicFrameLocks noGrp="1"/>
          </p:cNvGraphicFramePr>
          <p:nvPr/>
        </p:nvGraphicFramePr>
        <p:xfrm>
          <a:off x="45000" y="1641000"/>
          <a:ext cx="3323243" cy="624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775"/>
                <a:gridCol w="981075"/>
                <a:gridCol w="758393"/>
              </a:tblGrid>
              <a:tr h="28305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ＭＳ Ｐゴシック"/>
                          <a:ea typeface="ＭＳ Ｐゴシック"/>
                        </a:rPr>
                        <a:t>医療機関名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ＭＳ Ｐゴシック"/>
                          <a:ea typeface="ＭＳ Ｐゴシック"/>
                        </a:rPr>
                        <a:t>住　　　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>
                          <a:solidFill>
                            <a:schemeClr val="tx1"/>
                          </a:solidFill>
                          <a:latin typeface="ＭＳ Ｐゴシック"/>
                          <a:ea typeface="ＭＳ Ｐゴシック"/>
                        </a:rPr>
                        <a:t>電話番号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あおい病院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堀内18－１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33-7888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あみたに医院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山王町4-6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32-1511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いなむら内科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豊町2-4-26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58-5156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大沢内科クリニック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平和町146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33-1047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おおた内科クリニック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庄川町青島701-1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82-7700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力耕会　金井医院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深江1-210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32-8903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かねきホーム</a:t>
                      </a:r>
                      <a:endParaRPr lang="ja-JP" altLang="en-US" sz="1200">
                        <a:latin typeface="ＭＳ Ｐゴシック"/>
                        <a:ea typeface="ＭＳ Ｐゴシック"/>
                      </a:endParaRPr>
                    </a:p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クリニック　</a:t>
                      </a:r>
                      <a:endParaRPr lang="ja-JP" altLang="en-US" sz="120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本町7-11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32-5110</a:t>
                      </a:r>
                      <a:endParaRPr lang="ja-JP" altLang="en-US" sz="120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桐沢医院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本町13-7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33-5353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さかした医院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>
                          <a:latin typeface="ＭＳ Ｐゴシック"/>
                          <a:ea typeface="ＭＳ Ｐゴシック"/>
                        </a:rPr>
                        <a:t>太郎丸1-8-6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32-8788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佐藤内科クリニック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杉木3-215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58-5811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さわだクリニック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杉木2-121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34-0121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庄川しばた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クリニック</a:t>
                      </a:r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>
                          <a:latin typeface="ＭＳ Ｐゴシック"/>
                          <a:ea typeface="ＭＳ Ｐゴシック"/>
                        </a:rPr>
                        <a:t>庄川町示野</a:t>
                      </a:r>
                      <a:r>
                        <a:rPr lang="ja-JP" altLang="en-US" sz="800">
                          <a:latin typeface="ＭＳ Ｐゴシック"/>
                          <a:ea typeface="ＭＳ Ｐゴシック"/>
                        </a:rPr>
                        <a:t>462-3</a:t>
                      </a:r>
                      <a:endParaRPr lang="ja-JP" altLang="en-US" sz="800">
                        <a:latin typeface="ＭＳ Ｐゴシック"/>
                        <a:ea typeface="ＭＳ Ｐゴシック"/>
                      </a:endParaRPr>
                    </a:p>
                    <a:p>
                      <a:pPr algn="ctr"/>
                      <a:r>
                        <a:rPr lang="ja-JP" altLang="en-US" sz="800">
                          <a:latin typeface="ＭＳ Ｐゴシック"/>
                          <a:ea typeface="ＭＳ Ｐゴシック"/>
                        </a:rPr>
                        <a:t>リプ</a:t>
                      </a:r>
                      <a:r>
                        <a:rPr lang="ja-JP" altLang="en-US" sz="800">
                          <a:latin typeface="ＭＳ Ｐゴシック"/>
                          <a:ea typeface="ＭＳ Ｐゴシック"/>
                        </a:rPr>
                        <a:t>ロショッピング</a:t>
                      </a:r>
                      <a:endParaRPr lang="ja-JP" altLang="en-US" sz="800">
                        <a:latin typeface="ＭＳ Ｐゴシック"/>
                        <a:ea typeface="ＭＳ Ｐゴシック"/>
                      </a:endParaRPr>
                    </a:p>
                    <a:p>
                      <a:pPr algn="ctr"/>
                      <a:r>
                        <a:rPr lang="ja-JP" altLang="en-US" sz="800">
                          <a:latin typeface="ＭＳ Ｐゴシック"/>
                          <a:ea typeface="ＭＳ Ｐゴシック"/>
                        </a:rPr>
                        <a:t>タウン内</a:t>
                      </a:r>
                      <a:endParaRPr lang="ja-JP" altLang="en-US" sz="90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58-5454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高橋外科医院</a:t>
                      </a:r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寿町2-40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33-2727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砺波サナトリウム</a:t>
                      </a:r>
                      <a:endParaRPr lang="ja-JP" altLang="en-US" sz="1200">
                        <a:latin typeface="ＭＳ Ｐゴシック"/>
                        <a:ea typeface="ＭＳ Ｐゴシック"/>
                      </a:endParaRPr>
                    </a:p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福井病院</a:t>
                      </a:r>
                      <a:endParaRPr lang="ja-JP" altLang="en-US" sz="120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太田570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33-1322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38" name="四角形 32"/>
          <p:cNvGraphicFramePr>
            <a:graphicFrameLocks noGrp="1"/>
          </p:cNvGraphicFramePr>
          <p:nvPr/>
        </p:nvGraphicFramePr>
        <p:xfrm>
          <a:off x="3432378" y="1641000"/>
          <a:ext cx="3308621" cy="623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147"/>
                <a:gridCol w="952500"/>
                <a:gridCol w="825974"/>
              </a:tblGrid>
              <a:tr h="25447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ＭＳ Ｐゴシック"/>
                          <a:ea typeface="ＭＳ Ｐゴシック"/>
                        </a:rPr>
                        <a:t>医療機関名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ＭＳ Ｐゴシック"/>
                          <a:ea typeface="ＭＳ Ｐゴシック"/>
                        </a:rPr>
                        <a:t>住　　　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ＭＳ Ｐゴシック"/>
                          <a:ea typeface="ＭＳ Ｐゴシック"/>
                        </a:rPr>
                        <a:t>電話番号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>
                          <a:latin typeface="ＭＳ Ｐゴシック"/>
                          <a:ea typeface="ＭＳ Ｐゴシック"/>
                        </a:rPr>
                        <a:t>砺波サンシャイン病院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鷹栖575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33-0800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砺波誠友病院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大窪17-1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33-7766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となみ三輪病院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頼成605</a:t>
                      </a:r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  37-1000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ひがしでクリニック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となみ町13-10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33-7677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伏木医院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宮丸568</a:t>
                      </a:r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</a:t>
                      </a:r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32-2275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藤井整形外科医院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栄町613</a:t>
                      </a:r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32-5220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ものがたり診療所</a:t>
                      </a:r>
                      <a:endParaRPr lang="ja-JP" altLang="en-US" sz="120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太田1382 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55-6100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ものがたり診療所</a:t>
                      </a:r>
                      <a:endParaRPr lang="ja-JP" altLang="en-US" sz="1200">
                        <a:latin typeface="ＭＳ Ｐゴシック"/>
                        <a:ea typeface="ＭＳ Ｐゴシック"/>
                      </a:endParaRPr>
                    </a:p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山王</a:t>
                      </a:r>
                      <a:endParaRPr lang="ja-JP" altLang="en-US" sz="120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山王町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2－12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　55-6635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ものがたり診療所　庄東　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宮森461</a:t>
                      </a:r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37-2566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>
                          <a:latin typeface="ＭＳ Ｐゴシック"/>
                          <a:ea typeface="ＭＳ Ｐゴシック"/>
                        </a:rPr>
                        <a:t>柳下小児科内科医院</a:t>
                      </a:r>
                      <a:endParaRPr kumimoji="1" lang="ja-JP" altLang="en-US" sz="11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中神3-1</a:t>
                      </a:r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34-7730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柳澤医院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深江1-174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　34-0811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やました医院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永福町5-11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　34-8810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山本内科医院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出町中央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6-14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/>
                          <a:ea typeface="ＭＳ Ｐゴシック"/>
                        </a:rPr>
                        <a:t>　32-3802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寿康堂　吉田医院　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中央町1-5</a:t>
                      </a:r>
                      <a:endParaRPr kumimoji="1" lang="ja-JP" altLang="en-US" sz="1200" dirty="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33-2112</a:t>
                      </a:r>
                      <a:r>
                        <a:rPr lang="ja-JP" altLang="en-US" sz="1200">
                          <a:latin typeface="ＭＳ Ｐゴシック"/>
                          <a:ea typeface="ＭＳ Ｐゴシック"/>
                        </a:rPr>
                        <a:t>　</a:t>
                      </a:r>
                      <a:endParaRPr lang="ja-JP" altLang="en-US" sz="1200">
                        <a:latin typeface="ＭＳ Ｐゴシック"/>
                        <a:ea typeface="ＭＳ Ｐゴシック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9525" cap="flat" cmpd="sng">
          <a:solidFill>
            <a:schemeClr val="tx1"/>
          </a:solidFill>
          <a:prstDash val="solid"/>
          <a:miter/>
          <a:headEnd/>
          <a:tailEnd/>
        </a:ln>
      </a:spPr>
      <a:bodyPr vertOverflow="overflow" horzOverflow="overflow" wrap="none" anchor="ctr"/>
      <a:lstStyle>
        <a:defPPr eaLnBrk="1" fontAlgn="base" hangingPunct="1">
          <a:defRPr lang="ja-JP" altLang="en-US" noProof="0" dirty="0" err="0"/>
        </a:defPPr>
      </a:lstStyle>
    </a:sp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408</TotalTime>
  <Pages>0</Pages>
  <Words>127</Words>
  <Characters>0</Characters>
  <Application>JUST Focus</Application>
  <DocSecurity>0</DocSecurity>
  <Lines>0</Lines>
  <Paragraphs>23</Paragraphs>
  <ScaleCrop>false</ScaleCrop>
  <TitlesOfParts>
    <vt:vector size="9" baseType="lpstr">
      <vt:lpstr>Arial</vt:lpstr>
      <vt:lpstr>ＭＳ Ｐゴシック</vt:lpstr>
      <vt:lpstr>Calibri</vt:lpstr>
      <vt:lpstr>HG創英角ｺﾞｼｯｸUB</vt:lpstr>
      <vt:lpstr>標準デザイン</vt:lpstr>
      <vt:lpstr>Microsoft Graph グラフ</vt:lpstr>
      <vt:lpstr>地区別検診受診率</vt:lpstr>
      <vt:lpstr>スライド 2</vt:lpstr>
      <vt:lpstr>スライド 3</vt:lpstr>
    </vt:vector>
  </TitlesOfParts>
  <Company> </Company>
  <LinksUpToDate>false</LinksUpToDate>
  <CharactersWithSpaces>0</CharactersWithSpaces>
  <SharedDoc>false</SharedDoc>
  <HyperlinksChanged>false</HyperlinksChanged>
  <AppVersion>5.0.2</AppVersion>
  <PresentationFormat>ユーザー設定</PresentationFormat>
  <Slides>2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あなたの地区のがん検診受診率は？</dc:title>
  <dc:creator>山田　美紀</dc:creator>
  <cp:lastModifiedBy>宮原　優太</cp:lastModifiedBy>
  <dcterms:created xsi:type="dcterms:W3CDTF">2011-03-02T00:09:13Z</dcterms:created>
  <dcterms:modified xsi:type="dcterms:W3CDTF">2023-04-10T23:48:52Z</dcterms:modified>
  <cp:revision>52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