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7596188" cy="10691813"/>
  <p:notesSz cx="6805613" cy="9939338"/>
  <p:defaultTextStyle>
    <a:defPPr>
      <a:defRPr lang="ja-JP"/>
    </a:defPPr>
    <a:lvl1pPr marL="0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9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00CC"/>
    <a:srgbClr val="CCFFFF"/>
    <a:srgbClr val="99FFCC"/>
    <a:srgbClr val="CCECFF"/>
    <a:srgbClr val="33CCFF"/>
    <a:srgbClr val="CCFF99"/>
    <a:srgbClr val="000000"/>
    <a:srgbClr val="99CC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テーマ スタイル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rgbClr val="00000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rgbClr val="00000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rgbClr val="00000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rgbClr val="00000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rgbClr val="00000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rgbClr val="00000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rgbClr val="00000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rgbClr val="00000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rgbClr val="00000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rgbClr val="00000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rgbClr val="00000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rgbClr val="00000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rgbClr val="00000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/>
    <p:restoredTop sz="94660"/>
  </p:normalViewPr>
  <p:slideViewPr>
    <p:cSldViewPr>
      <p:cViewPr>
        <p:scale>
          <a:sx n="80" d="100"/>
          <a:sy n="80" d="100"/>
        </p:scale>
        <p:origin x="1290" y="0"/>
      </p:cViewPr>
      <p:guideLst>
        <p:guide orient="horz" pos="3368"/>
        <p:guide pos="239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575" cy="496888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 2"/>
          <p:cNvSpPr>
            <a:spLocks noGrp="1"/>
          </p:cNvSpPr>
          <p:nvPr>
            <p:ph type="dt" idx="1"/>
          </p:nvPr>
        </p:nvSpPr>
        <p:spPr>
          <a:xfrm>
            <a:off x="3854452" y="0"/>
            <a:ext cx="2949575" cy="496888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1F271F91-EAEB-4B8B-A1BC-DAC99ECF13CE}" type="datetimeFigureOut">
              <a:rPr kumimoji="1" lang="ja-JP" altLang="en-US" smtClean="0"/>
              <a:pPr/>
              <a:t>2025/5/26</a:t>
            </a:fld>
            <a:endParaRPr kumimoji="1" lang="ja-JP" altLang="en-US"/>
          </a:p>
        </p:txBody>
      </p:sp>
      <p:sp>
        <p:nvSpPr>
          <p:cNvPr id="1102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81213" y="746125"/>
            <a:ext cx="26447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6" rIns="91431" bIns="45716" rtlCol="0" anchor="ctr"/>
          <a:lstStyle/>
          <a:p>
            <a:endParaRPr lang="ja-JP" altLang="en-US"/>
          </a:p>
        </p:txBody>
      </p:sp>
      <p:sp>
        <p:nvSpPr>
          <p:cNvPr id="1103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040" y="4721225"/>
            <a:ext cx="5443537" cy="4471988"/>
          </a:xfrm>
          <a:prstGeom prst="rect">
            <a:avLst/>
          </a:prstGeom>
        </p:spPr>
        <p:txBody>
          <a:bodyPr vert="horz" lIns="91431" tIns="45716" rIns="91431" bIns="45716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2" y="9440865"/>
            <a:ext cx="2949575" cy="496887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4452" y="9440865"/>
            <a:ext cx="2949575" cy="496887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4BF84EC1-4B79-430D-8F40-A05542CFD23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496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081213" y="746125"/>
            <a:ext cx="2644775" cy="3725863"/>
          </a:xfrm>
        </p:spPr>
      </p:sp>
      <p:sp>
        <p:nvSpPr>
          <p:cNvPr id="1142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1143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F84EC1-4B79-430D-8F40-A05542CFD23C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569715" y="3321395"/>
            <a:ext cx="6456760" cy="229180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139429" y="6058694"/>
            <a:ext cx="5317332" cy="27323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58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1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74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3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91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49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70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6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103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ED14A-44B1-4B85-887F-2E1AF4BB0956}" type="datetimeFigureOut">
              <a:rPr kumimoji="1" lang="ja-JP" altLang="en-US" smtClean="0"/>
              <a:pPr/>
              <a:t>2025/5/26</a:t>
            </a:fld>
            <a:endParaRPr kumimoji="1" lang="ja-JP" altLang="en-US"/>
          </a:p>
        </p:txBody>
      </p:sp>
      <p:sp>
        <p:nvSpPr>
          <p:cNvPr id="103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AC001-C9F7-4487-B196-BFB877006D1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89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0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ED14A-44B1-4B85-887F-2E1AF4BB0956}" type="datetimeFigureOut">
              <a:rPr kumimoji="1" lang="ja-JP" altLang="en-US" smtClean="0"/>
              <a:pPr/>
              <a:t>2025/5/26</a:t>
            </a:fld>
            <a:endParaRPr kumimoji="1" lang="ja-JP" altLang="en-US"/>
          </a:p>
        </p:txBody>
      </p:sp>
      <p:sp>
        <p:nvSpPr>
          <p:cNvPr id="1091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AC001-C9F7-4487-B196-BFB877006D1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130427" y="618739"/>
            <a:ext cx="1281858" cy="13176670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95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84859" y="618739"/>
            <a:ext cx="3718967" cy="1317667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ED14A-44B1-4B85-887F-2E1AF4BB0956}" type="datetimeFigureOut">
              <a:rPr kumimoji="1" lang="ja-JP" altLang="en-US" smtClean="0"/>
              <a:pPr/>
              <a:t>2025/5/26</a:t>
            </a:fld>
            <a:endParaRPr kumimoji="1" lang="ja-JP" altLang="en-US"/>
          </a:p>
        </p:txBody>
      </p:sp>
      <p:sp>
        <p:nvSpPr>
          <p:cNvPr id="109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AC001-C9F7-4487-B196-BFB877006D1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3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ED14A-44B1-4B85-887F-2E1AF4BB0956}" type="datetimeFigureOut">
              <a:rPr kumimoji="1" lang="ja-JP" altLang="en-US" smtClean="0"/>
              <a:pPr/>
              <a:t>2025/5/26</a:t>
            </a:fld>
            <a:endParaRPr kumimoji="1" lang="ja-JP" altLang="en-US"/>
          </a:p>
        </p:txBody>
      </p:sp>
      <p:sp>
        <p:nvSpPr>
          <p:cNvPr id="1040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AC001-C9F7-4487-B196-BFB877006D1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600046" y="6870481"/>
            <a:ext cx="6456760" cy="2123513"/>
          </a:xfrm>
        </p:spPr>
        <p:txBody>
          <a:bodyPr anchor="t"/>
          <a:lstStyle>
            <a:lvl1pPr algn="l">
              <a:defRPr sz="4338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44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0046" y="4531647"/>
            <a:ext cx="6456760" cy="2338834"/>
          </a:xfrm>
        </p:spPr>
        <p:txBody>
          <a:bodyPr anchor="b"/>
          <a:lstStyle>
            <a:lvl1pPr marL="0" indent="0">
              <a:buNone/>
              <a:defRPr sz="2169">
                <a:solidFill>
                  <a:schemeClr val="tx1">
                    <a:tint val="75000"/>
                  </a:schemeClr>
                </a:solidFill>
              </a:defRPr>
            </a:lvl1pPr>
            <a:lvl2pPr marL="495825" indent="0">
              <a:buNone/>
              <a:defRPr sz="1952">
                <a:solidFill>
                  <a:schemeClr val="tx1">
                    <a:tint val="75000"/>
                  </a:schemeClr>
                </a:solidFill>
              </a:defRPr>
            </a:lvl2pPr>
            <a:lvl3pPr marL="991649" indent="0">
              <a:buNone/>
              <a:defRPr sz="1735">
                <a:solidFill>
                  <a:schemeClr val="tx1">
                    <a:tint val="75000"/>
                  </a:schemeClr>
                </a:solidFill>
              </a:defRPr>
            </a:lvl3pPr>
            <a:lvl4pPr marL="1487474" indent="0">
              <a:buNone/>
              <a:defRPr sz="1518">
                <a:solidFill>
                  <a:schemeClr val="tx1">
                    <a:tint val="75000"/>
                  </a:schemeClr>
                </a:solidFill>
              </a:defRPr>
            </a:lvl4pPr>
            <a:lvl5pPr marL="1983298" indent="0">
              <a:buNone/>
              <a:defRPr sz="1518">
                <a:solidFill>
                  <a:schemeClr val="tx1">
                    <a:tint val="75000"/>
                  </a:schemeClr>
                </a:solidFill>
              </a:defRPr>
            </a:lvl5pPr>
            <a:lvl6pPr marL="2479123" indent="0">
              <a:buNone/>
              <a:defRPr sz="1518">
                <a:solidFill>
                  <a:schemeClr val="tx1">
                    <a:tint val="75000"/>
                  </a:schemeClr>
                </a:solidFill>
              </a:defRPr>
            </a:lvl6pPr>
            <a:lvl7pPr marL="2974948" indent="0">
              <a:buNone/>
              <a:defRPr sz="1518">
                <a:solidFill>
                  <a:schemeClr val="tx1">
                    <a:tint val="75000"/>
                  </a:schemeClr>
                </a:solidFill>
              </a:defRPr>
            </a:lvl7pPr>
            <a:lvl8pPr marL="3470772" indent="0">
              <a:buNone/>
              <a:defRPr sz="1518">
                <a:solidFill>
                  <a:schemeClr val="tx1">
                    <a:tint val="75000"/>
                  </a:schemeClr>
                </a:solidFill>
              </a:defRPr>
            </a:lvl8pPr>
            <a:lvl9pPr marL="3966597" indent="0">
              <a:buNone/>
              <a:defRPr sz="151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4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ED14A-44B1-4B85-887F-2E1AF4BB0956}" type="datetimeFigureOut">
              <a:rPr kumimoji="1" lang="ja-JP" altLang="en-US" smtClean="0"/>
              <a:pPr/>
              <a:t>2025/5/26</a:t>
            </a:fld>
            <a:endParaRPr kumimoji="1" lang="ja-JP" altLang="en-US"/>
          </a:p>
        </p:txBody>
      </p:sp>
      <p:sp>
        <p:nvSpPr>
          <p:cNvPr id="104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AC001-C9F7-4487-B196-BFB877006D1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50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84858" y="3603539"/>
            <a:ext cx="2500412" cy="10191872"/>
          </a:xfrm>
        </p:spPr>
        <p:txBody>
          <a:bodyPr/>
          <a:lstStyle>
            <a:lvl1pPr>
              <a:defRPr sz="3037"/>
            </a:lvl1pPr>
            <a:lvl2pPr>
              <a:defRPr sz="2602"/>
            </a:lvl2pPr>
            <a:lvl3pPr>
              <a:defRPr sz="2169"/>
            </a:lvl3pPr>
            <a:lvl4pPr>
              <a:defRPr sz="1952"/>
            </a:lvl4pPr>
            <a:lvl5pPr>
              <a:defRPr sz="1952"/>
            </a:lvl5pPr>
            <a:lvl6pPr>
              <a:defRPr sz="1952"/>
            </a:lvl6pPr>
            <a:lvl7pPr>
              <a:defRPr sz="1952"/>
            </a:lvl7pPr>
            <a:lvl8pPr>
              <a:defRPr sz="1952"/>
            </a:lvl8pPr>
            <a:lvl9pPr>
              <a:defRPr sz="1952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1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911873" y="3603539"/>
            <a:ext cx="2500412" cy="10191872"/>
          </a:xfrm>
        </p:spPr>
        <p:txBody>
          <a:bodyPr/>
          <a:lstStyle>
            <a:lvl1pPr>
              <a:defRPr sz="3037"/>
            </a:lvl1pPr>
            <a:lvl2pPr>
              <a:defRPr sz="2602"/>
            </a:lvl2pPr>
            <a:lvl3pPr>
              <a:defRPr sz="2169"/>
            </a:lvl3pPr>
            <a:lvl4pPr>
              <a:defRPr sz="1952"/>
            </a:lvl4pPr>
            <a:lvl5pPr>
              <a:defRPr sz="1952"/>
            </a:lvl5pPr>
            <a:lvl6pPr>
              <a:defRPr sz="1952"/>
            </a:lvl6pPr>
            <a:lvl7pPr>
              <a:defRPr sz="1952"/>
            </a:lvl7pPr>
            <a:lvl8pPr>
              <a:defRPr sz="1952"/>
            </a:lvl8pPr>
            <a:lvl9pPr>
              <a:defRPr sz="1952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2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ED14A-44B1-4B85-887F-2E1AF4BB0956}" type="datetimeFigureOut">
              <a:rPr kumimoji="1" lang="ja-JP" altLang="en-US" smtClean="0"/>
              <a:pPr/>
              <a:t>2025/5/26</a:t>
            </a:fld>
            <a:endParaRPr kumimoji="1" lang="ja-JP" altLang="en-US"/>
          </a:p>
        </p:txBody>
      </p:sp>
      <p:sp>
        <p:nvSpPr>
          <p:cNvPr id="1053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AC001-C9F7-4487-B196-BFB877006D1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>
          <a:xfrm>
            <a:off x="379810" y="428169"/>
            <a:ext cx="6836570" cy="1781969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57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9810" y="2393285"/>
            <a:ext cx="3356302" cy="997407"/>
          </a:xfrm>
        </p:spPr>
        <p:txBody>
          <a:bodyPr anchor="b"/>
          <a:lstStyle>
            <a:lvl1pPr marL="0" indent="0">
              <a:buNone/>
              <a:defRPr sz="2602" b="1"/>
            </a:lvl1pPr>
            <a:lvl2pPr marL="495825" indent="0">
              <a:buNone/>
              <a:defRPr sz="2169" b="1"/>
            </a:lvl2pPr>
            <a:lvl3pPr marL="991649" indent="0">
              <a:buNone/>
              <a:defRPr sz="1952" b="1"/>
            </a:lvl3pPr>
            <a:lvl4pPr marL="1487474" indent="0">
              <a:buNone/>
              <a:defRPr sz="1735" b="1"/>
            </a:lvl4pPr>
            <a:lvl5pPr marL="1983298" indent="0">
              <a:buNone/>
              <a:defRPr sz="1735" b="1"/>
            </a:lvl5pPr>
            <a:lvl6pPr marL="2479123" indent="0">
              <a:buNone/>
              <a:defRPr sz="1735" b="1"/>
            </a:lvl6pPr>
            <a:lvl7pPr marL="2974948" indent="0">
              <a:buNone/>
              <a:defRPr sz="1735" b="1"/>
            </a:lvl7pPr>
            <a:lvl8pPr marL="3470772" indent="0">
              <a:buNone/>
              <a:defRPr sz="1735" b="1"/>
            </a:lvl8pPr>
            <a:lvl9pPr marL="3966597" indent="0">
              <a:buNone/>
              <a:defRPr sz="1735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58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79810" y="3390691"/>
            <a:ext cx="3356302" cy="6160168"/>
          </a:xfrm>
        </p:spPr>
        <p:txBody>
          <a:bodyPr/>
          <a:lstStyle>
            <a:lvl1pPr>
              <a:defRPr sz="2602"/>
            </a:lvl1pPr>
            <a:lvl2pPr>
              <a:defRPr sz="2169"/>
            </a:lvl2pPr>
            <a:lvl3pPr>
              <a:defRPr sz="1952"/>
            </a:lvl3pPr>
            <a:lvl4pPr>
              <a:defRPr sz="1735"/>
            </a:lvl4pPr>
            <a:lvl5pPr>
              <a:defRPr sz="1735"/>
            </a:lvl5pPr>
            <a:lvl6pPr>
              <a:defRPr sz="1735"/>
            </a:lvl6pPr>
            <a:lvl7pPr>
              <a:defRPr sz="1735"/>
            </a:lvl7pPr>
            <a:lvl8pPr>
              <a:defRPr sz="1735"/>
            </a:lvl8pPr>
            <a:lvl9pPr>
              <a:defRPr sz="1735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9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858760" y="2393285"/>
            <a:ext cx="3357620" cy="997407"/>
          </a:xfrm>
        </p:spPr>
        <p:txBody>
          <a:bodyPr anchor="b"/>
          <a:lstStyle>
            <a:lvl1pPr marL="0" indent="0">
              <a:buNone/>
              <a:defRPr sz="2602" b="1"/>
            </a:lvl1pPr>
            <a:lvl2pPr marL="495825" indent="0">
              <a:buNone/>
              <a:defRPr sz="2169" b="1"/>
            </a:lvl2pPr>
            <a:lvl3pPr marL="991649" indent="0">
              <a:buNone/>
              <a:defRPr sz="1952" b="1"/>
            </a:lvl3pPr>
            <a:lvl4pPr marL="1487474" indent="0">
              <a:buNone/>
              <a:defRPr sz="1735" b="1"/>
            </a:lvl4pPr>
            <a:lvl5pPr marL="1983298" indent="0">
              <a:buNone/>
              <a:defRPr sz="1735" b="1"/>
            </a:lvl5pPr>
            <a:lvl6pPr marL="2479123" indent="0">
              <a:buNone/>
              <a:defRPr sz="1735" b="1"/>
            </a:lvl6pPr>
            <a:lvl7pPr marL="2974948" indent="0">
              <a:buNone/>
              <a:defRPr sz="1735" b="1"/>
            </a:lvl7pPr>
            <a:lvl8pPr marL="3470772" indent="0">
              <a:buNone/>
              <a:defRPr sz="1735" b="1"/>
            </a:lvl8pPr>
            <a:lvl9pPr marL="3966597" indent="0">
              <a:buNone/>
              <a:defRPr sz="1735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60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858760" y="3390691"/>
            <a:ext cx="3357620" cy="6160168"/>
          </a:xfrm>
        </p:spPr>
        <p:txBody>
          <a:bodyPr/>
          <a:lstStyle>
            <a:lvl1pPr>
              <a:defRPr sz="2602"/>
            </a:lvl1pPr>
            <a:lvl2pPr>
              <a:defRPr sz="2169"/>
            </a:lvl2pPr>
            <a:lvl3pPr>
              <a:defRPr sz="1952"/>
            </a:lvl3pPr>
            <a:lvl4pPr>
              <a:defRPr sz="1735"/>
            </a:lvl4pPr>
            <a:lvl5pPr>
              <a:defRPr sz="1735"/>
            </a:lvl5pPr>
            <a:lvl6pPr>
              <a:defRPr sz="1735"/>
            </a:lvl6pPr>
            <a:lvl7pPr>
              <a:defRPr sz="1735"/>
            </a:lvl7pPr>
            <a:lvl8pPr>
              <a:defRPr sz="1735"/>
            </a:lvl8pPr>
            <a:lvl9pPr>
              <a:defRPr sz="1735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61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ED14A-44B1-4B85-887F-2E1AF4BB0956}" type="datetimeFigureOut">
              <a:rPr kumimoji="1" lang="ja-JP" altLang="en-US" smtClean="0"/>
              <a:pPr/>
              <a:t>2025/5/26</a:t>
            </a:fld>
            <a:endParaRPr kumimoji="1" lang="ja-JP" altLang="en-US"/>
          </a:p>
        </p:txBody>
      </p:sp>
      <p:sp>
        <p:nvSpPr>
          <p:cNvPr id="1062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AC001-C9F7-4487-B196-BFB877006D1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66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ED14A-44B1-4B85-887F-2E1AF4BB0956}" type="datetimeFigureOut">
              <a:rPr kumimoji="1" lang="ja-JP" altLang="en-US" smtClean="0"/>
              <a:pPr/>
              <a:t>2025/5/26</a:t>
            </a:fld>
            <a:endParaRPr kumimoji="1" lang="ja-JP" altLang="en-US"/>
          </a:p>
        </p:txBody>
      </p:sp>
      <p:sp>
        <p:nvSpPr>
          <p:cNvPr id="1067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AC001-C9F7-4487-B196-BFB877006D1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ED14A-44B1-4B85-887F-2E1AF4BB0956}" type="datetimeFigureOut">
              <a:rPr kumimoji="1" lang="ja-JP" altLang="en-US" smtClean="0"/>
              <a:pPr/>
              <a:t>2025/5/26</a:t>
            </a:fld>
            <a:endParaRPr kumimoji="1" lang="ja-JP" altLang="en-US"/>
          </a:p>
        </p:txBody>
      </p:sp>
      <p:sp>
        <p:nvSpPr>
          <p:cNvPr id="1071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AC001-C9F7-4487-B196-BFB877006D1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379810" y="425693"/>
            <a:ext cx="2499094" cy="1811669"/>
          </a:xfrm>
        </p:spPr>
        <p:txBody>
          <a:bodyPr anchor="b"/>
          <a:lstStyle>
            <a:lvl1pPr algn="l">
              <a:defRPr sz="2169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75" name="コンテンツ プレースホルダ 2"/>
          <p:cNvSpPr>
            <a:spLocks noGrp="1"/>
          </p:cNvSpPr>
          <p:nvPr>
            <p:ph idx="1"/>
          </p:nvPr>
        </p:nvSpPr>
        <p:spPr>
          <a:xfrm>
            <a:off x="2969899" y="425694"/>
            <a:ext cx="4246481" cy="9125167"/>
          </a:xfrm>
        </p:spPr>
        <p:txBody>
          <a:bodyPr/>
          <a:lstStyle>
            <a:lvl1pPr>
              <a:defRPr sz="3471"/>
            </a:lvl1pPr>
            <a:lvl2pPr>
              <a:defRPr sz="3037"/>
            </a:lvl2pPr>
            <a:lvl3pPr>
              <a:defRPr sz="2602"/>
            </a:lvl3pPr>
            <a:lvl4pPr>
              <a:defRPr sz="2169"/>
            </a:lvl4pPr>
            <a:lvl5pPr>
              <a:defRPr sz="2169"/>
            </a:lvl5pPr>
            <a:lvl6pPr>
              <a:defRPr sz="2169"/>
            </a:lvl6pPr>
            <a:lvl7pPr>
              <a:defRPr sz="2169"/>
            </a:lvl7pPr>
            <a:lvl8pPr>
              <a:defRPr sz="2169"/>
            </a:lvl8pPr>
            <a:lvl9pPr>
              <a:defRPr sz="2169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76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79810" y="2237362"/>
            <a:ext cx="2499094" cy="7313498"/>
          </a:xfrm>
        </p:spPr>
        <p:txBody>
          <a:bodyPr/>
          <a:lstStyle>
            <a:lvl1pPr marL="0" indent="0">
              <a:buNone/>
              <a:defRPr sz="1518"/>
            </a:lvl1pPr>
            <a:lvl2pPr marL="495825" indent="0">
              <a:buNone/>
              <a:defRPr sz="1301"/>
            </a:lvl2pPr>
            <a:lvl3pPr marL="991649" indent="0">
              <a:buNone/>
              <a:defRPr sz="1084"/>
            </a:lvl3pPr>
            <a:lvl4pPr marL="1487474" indent="0">
              <a:buNone/>
              <a:defRPr sz="976"/>
            </a:lvl4pPr>
            <a:lvl5pPr marL="1983298" indent="0">
              <a:buNone/>
              <a:defRPr sz="976"/>
            </a:lvl5pPr>
            <a:lvl6pPr marL="2479123" indent="0">
              <a:buNone/>
              <a:defRPr sz="976"/>
            </a:lvl6pPr>
            <a:lvl7pPr marL="2974948" indent="0">
              <a:buNone/>
              <a:defRPr sz="976"/>
            </a:lvl7pPr>
            <a:lvl8pPr marL="3470772" indent="0">
              <a:buNone/>
              <a:defRPr sz="976"/>
            </a:lvl8pPr>
            <a:lvl9pPr marL="3966597" indent="0">
              <a:buNone/>
              <a:defRPr sz="976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77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ED14A-44B1-4B85-887F-2E1AF4BB0956}" type="datetimeFigureOut">
              <a:rPr kumimoji="1" lang="ja-JP" altLang="en-US" smtClean="0"/>
              <a:pPr/>
              <a:t>2025/5/26</a:t>
            </a:fld>
            <a:endParaRPr kumimoji="1" lang="ja-JP" altLang="en-US"/>
          </a:p>
        </p:txBody>
      </p:sp>
      <p:sp>
        <p:nvSpPr>
          <p:cNvPr id="1078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AC001-C9F7-4487-B196-BFB877006D1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488906" y="7484270"/>
            <a:ext cx="4557713" cy="883561"/>
          </a:xfrm>
        </p:spPr>
        <p:txBody>
          <a:bodyPr anchor="b"/>
          <a:lstStyle>
            <a:lvl1pPr algn="l">
              <a:defRPr sz="2169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82" name="図プレースホルダ 2"/>
          <p:cNvSpPr>
            <a:spLocks noGrp="1"/>
          </p:cNvSpPr>
          <p:nvPr>
            <p:ph type="pic" idx="1"/>
          </p:nvPr>
        </p:nvSpPr>
        <p:spPr>
          <a:xfrm>
            <a:off x="1488906" y="955333"/>
            <a:ext cx="4557713" cy="6415088"/>
          </a:xfrm>
        </p:spPr>
        <p:txBody>
          <a:bodyPr/>
          <a:lstStyle>
            <a:lvl1pPr marL="0" indent="0">
              <a:buNone/>
              <a:defRPr sz="3471"/>
            </a:lvl1pPr>
            <a:lvl2pPr marL="495825" indent="0">
              <a:buNone/>
              <a:defRPr sz="3037"/>
            </a:lvl2pPr>
            <a:lvl3pPr marL="991649" indent="0">
              <a:buNone/>
              <a:defRPr sz="2602"/>
            </a:lvl3pPr>
            <a:lvl4pPr marL="1487474" indent="0">
              <a:buNone/>
              <a:defRPr sz="2169"/>
            </a:lvl4pPr>
            <a:lvl5pPr marL="1983298" indent="0">
              <a:buNone/>
              <a:defRPr sz="2169"/>
            </a:lvl5pPr>
            <a:lvl6pPr marL="2479123" indent="0">
              <a:buNone/>
              <a:defRPr sz="2169"/>
            </a:lvl6pPr>
            <a:lvl7pPr marL="2974948" indent="0">
              <a:buNone/>
              <a:defRPr sz="2169"/>
            </a:lvl7pPr>
            <a:lvl8pPr marL="3470772" indent="0">
              <a:buNone/>
              <a:defRPr sz="2169"/>
            </a:lvl8pPr>
            <a:lvl9pPr marL="3966597" indent="0">
              <a:buNone/>
              <a:defRPr sz="2169"/>
            </a:lvl9pPr>
          </a:lstStyle>
          <a:p>
            <a:endParaRPr kumimoji="1" lang="ja-JP" altLang="en-US"/>
          </a:p>
        </p:txBody>
      </p:sp>
      <p:sp>
        <p:nvSpPr>
          <p:cNvPr id="1083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88906" y="8367830"/>
            <a:ext cx="4557713" cy="1254802"/>
          </a:xfrm>
        </p:spPr>
        <p:txBody>
          <a:bodyPr/>
          <a:lstStyle>
            <a:lvl1pPr marL="0" indent="0">
              <a:buNone/>
              <a:defRPr sz="1518"/>
            </a:lvl1pPr>
            <a:lvl2pPr marL="495825" indent="0">
              <a:buNone/>
              <a:defRPr sz="1301"/>
            </a:lvl2pPr>
            <a:lvl3pPr marL="991649" indent="0">
              <a:buNone/>
              <a:defRPr sz="1084"/>
            </a:lvl3pPr>
            <a:lvl4pPr marL="1487474" indent="0">
              <a:buNone/>
              <a:defRPr sz="976"/>
            </a:lvl4pPr>
            <a:lvl5pPr marL="1983298" indent="0">
              <a:buNone/>
              <a:defRPr sz="976"/>
            </a:lvl5pPr>
            <a:lvl6pPr marL="2479123" indent="0">
              <a:buNone/>
              <a:defRPr sz="976"/>
            </a:lvl6pPr>
            <a:lvl7pPr marL="2974948" indent="0">
              <a:buNone/>
              <a:defRPr sz="976"/>
            </a:lvl7pPr>
            <a:lvl8pPr marL="3470772" indent="0">
              <a:buNone/>
              <a:defRPr sz="976"/>
            </a:lvl8pPr>
            <a:lvl9pPr marL="3966597" indent="0">
              <a:buNone/>
              <a:defRPr sz="976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84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ED14A-44B1-4B85-887F-2E1AF4BB0956}" type="datetimeFigureOut">
              <a:rPr kumimoji="1" lang="ja-JP" altLang="en-US" smtClean="0"/>
              <a:pPr/>
              <a:t>2025/5/26</a:t>
            </a:fld>
            <a:endParaRPr kumimoji="1" lang="ja-JP" altLang="en-US"/>
          </a:p>
        </p:txBody>
      </p:sp>
      <p:sp>
        <p:nvSpPr>
          <p:cNvPr id="1085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AC001-C9F7-4487-B196-BFB877006D1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 1"/>
          <p:cNvSpPr>
            <a:spLocks noGrp="1"/>
          </p:cNvSpPr>
          <p:nvPr>
            <p:ph type="title"/>
          </p:nvPr>
        </p:nvSpPr>
        <p:spPr>
          <a:xfrm>
            <a:off x="379810" y="428169"/>
            <a:ext cx="6836570" cy="1781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26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9810" y="2494758"/>
            <a:ext cx="6836570" cy="7056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27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79810" y="9909728"/>
            <a:ext cx="177244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ED14A-44B1-4B85-887F-2E1AF4BB0956}" type="datetimeFigureOut">
              <a:rPr kumimoji="1" lang="ja-JP" altLang="en-US" smtClean="0"/>
              <a:pPr/>
              <a:t>2025/5/26</a:t>
            </a:fld>
            <a:endParaRPr kumimoji="1" lang="ja-JP" altLang="en-US"/>
          </a:p>
        </p:txBody>
      </p:sp>
      <p:sp>
        <p:nvSpPr>
          <p:cNvPr id="1028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595365" y="9909728"/>
            <a:ext cx="2405459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443934" y="9909728"/>
            <a:ext cx="177244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AC001-C9F7-4487-B196-BFB877006D1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1649" rtl="0" eaLnBrk="1" latinLnBrk="0" hangingPunct="1">
        <a:spcBef>
          <a:spcPct val="0"/>
        </a:spcBef>
        <a:buNone/>
        <a:defRPr kumimoji="1" sz="477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1868" indent="-371868" algn="l" defTabSz="991649" rtl="0" eaLnBrk="1" latinLnBrk="0" hangingPunct="1">
        <a:spcBef>
          <a:spcPct val="20000"/>
        </a:spcBef>
        <a:buFont typeface="Arial" pitchFamily="34" charset="0"/>
        <a:buChar char="•"/>
        <a:defRPr kumimoji="1" sz="3471" kern="1200">
          <a:solidFill>
            <a:schemeClr val="tx1"/>
          </a:solidFill>
          <a:latin typeface="+mn-lt"/>
          <a:ea typeface="+mn-ea"/>
          <a:cs typeface="+mn-cs"/>
        </a:defRPr>
      </a:lvl1pPr>
      <a:lvl2pPr marL="805715" indent="-309890" algn="l" defTabSz="991649" rtl="0" eaLnBrk="1" latinLnBrk="0" hangingPunct="1">
        <a:spcBef>
          <a:spcPct val="20000"/>
        </a:spcBef>
        <a:buFont typeface="Arial" pitchFamily="34" charset="0"/>
        <a:buChar char="–"/>
        <a:defRPr kumimoji="1" sz="3037" kern="1200">
          <a:solidFill>
            <a:schemeClr val="tx1"/>
          </a:solidFill>
          <a:latin typeface="+mn-lt"/>
          <a:ea typeface="+mn-ea"/>
          <a:cs typeface="+mn-cs"/>
        </a:defRPr>
      </a:lvl2pPr>
      <a:lvl3pPr marL="1239561" indent="-247912" algn="l" defTabSz="991649" rtl="0" eaLnBrk="1" latinLnBrk="0" hangingPunct="1">
        <a:spcBef>
          <a:spcPct val="20000"/>
        </a:spcBef>
        <a:buFont typeface="Arial" pitchFamily="34" charset="0"/>
        <a:buChar char="•"/>
        <a:defRPr kumimoji="1" sz="2602" kern="1200">
          <a:solidFill>
            <a:schemeClr val="tx1"/>
          </a:solidFill>
          <a:latin typeface="+mn-lt"/>
          <a:ea typeface="+mn-ea"/>
          <a:cs typeface="+mn-cs"/>
        </a:defRPr>
      </a:lvl3pPr>
      <a:lvl4pPr marL="1735386" indent="-247912" algn="l" defTabSz="991649" rtl="0" eaLnBrk="1" latinLnBrk="0" hangingPunct="1">
        <a:spcBef>
          <a:spcPct val="20000"/>
        </a:spcBef>
        <a:buFont typeface="Arial" pitchFamily="34" charset="0"/>
        <a:buChar char="–"/>
        <a:defRPr kumimoji="1" sz="2169" kern="1200">
          <a:solidFill>
            <a:schemeClr val="tx1"/>
          </a:solidFill>
          <a:latin typeface="+mn-lt"/>
          <a:ea typeface="+mn-ea"/>
          <a:cs typeface="+mn-cs"/>
        </a:defRPr>
      </a:lvl4pPr>
      <a:lvl5pPr marL="2231211" indent="-247912" algn="l" defTabSz="991649" rtl="0" eaLnBrk="1" latinLnBrk="0" hangingPunct="1">
        <a:spcBef>
          <a:spcPct val="20000"/>
        </a:spcBef>
        <a:buFont typeface="Arial" pitchFamily="34" charset="0"/>
        <a:buChar char="»"/>
        <a:defRPr kumimoji="1" sz="2169" kern="1200">
          <a:solidFill>
            <a:schemeClr val="tx1"/>
          </a:solidFill>
          <a:latin typeface="+mn-lt"/>
          <a:ea typeface="+mn-ea"/>
          <a:cs typeface="+mn-cs"/>
        </a:defRPr>
      </a:lvl5pPr>
      <a:lvl6pPr marL="2727035" indent="-247912" algn="l" defTabSz="991649" rtl="0" eaLnBrk="1" latinLnBrk="0" hangingPunct="1">
        <a:spcBef>
          <a:spcPct val="20000"/>
        </a:spcBef>
        <a:buFont typeface="Arial" pitchFamily="34" charset="0"/>
        <a:buChar char="•"/>
        <a:defRPr kumimoji="1" sz="2169" kern="1200">
          <a:solidFill>
            <a:schemeClr val="tx1"/>
          </a:solidFill>
          <a:latin typeface="+mn-lt"/>
          <a:ea typeface="+mn-ea"/>
          <a:cs typeface="+mn-cs"/>
        </a:defRPr>
      </a:lvl6pPr>
      <a:lvl7pPr marL="3222860" indent="-247912" algn="l" defTabSz="991649" rtl="0" eaLnBrk="1" latinLnBrk="0" hangingPunct="1">
        <a:spcBef>
          <a:spcPct val="20000"/>
        </a:spcBef>
        <a:buFont typeface="Arial" pitchFamily="34" charset="0"/>
        <a:buChar char="•"/>
        <a:defRPr kumimoji="1" sz="2169" kern="1200">
          <a:solidFill>
            <a:schemeClr val="tx1"/>
          </a:solidFill>
          <a:latin typeface="+mn-lt"/>
          <a:ea typeface="+mn-ea"/>
          <a:cs typeface="+mn-cs"/>
        </a:defRPr>
      </a:lvl7pPr>
      <a:lvl8pPr marL="3718684" indent="-247912" algn="l" defTabSz="991649" rtl="0" eaLnBrk="1" latinLnBrk="0" hangingPunct="1">
        <a:spcBef>
          <a:spcPct val="20000"/>
        </a:spcBef>
        <a:buFont typeface="Arial" pitchFamily="34" charset="0"/>
        <a:buChar char="•"/>
        <a:defRPr kumimoji="1" sz="2169" kern="1200">
          <a:solidFill>
            <a:schemeClr val="tx1"/>
          </a:solidFill>
          <a:latin typeface="+mn-lt"/>
          <a:ea typeface="+mn-ea"/>
          <a:cs typeface="+mn-cs"/>
        </a:defRPr>
      </a:lvl8pPr>
      <a:lvl9pPr marL="4214509" indent="-247912" algn="l" defTabSz="991649" rtl="0" eaLnBrk="1" latinLnBrk="0" hangingPunct="1">
        <a:spcBef>
          <a:spcPct val="20000"/>
        </a:spcBef>
        <a:buFont typeface="Arial" pitchFamily="34" charset="0"/>
        <a:buChar char="•"/>
        <a:defRPr kumimoji="1" sz="21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91649" rtl="0" eaLnBrk="1" latinLnBrk="0" hangingPunct="1">
        <a:defRPr kumimoji="1" sz="1952" kern="1200">
          <a:solidFill>
            <a:schemeClr val="tx1"/>
          </a:solidFill>
          <a:latin typeface="+mn-lt"/>
          <a:ea typeface="+mn-ea"/>
          <a:cs typeface="+mn-cs"/>
        </a:defRPr>
      </a:lvl1pPr>
      <a:lvl2pPr marL="495825" algn="l" defTabSz="991649" rtl="0" eaLnBrk="1" latinLnBrk="0" hangingPunct="1">
        <a:defRPr kumimoji="1" sz="1952" kern="1200">
          <a:solidFill>
            <a:schemeClr val="tx1"/>
          </a:solidFill>
          <a:latin typeface="+mn-lt"/>
          <a:ea typeface="+mn-ea"/>
          <a:cs typeface="+mn-cs"/>
        </a:defRPr>
      </a:lvl2pPr>
      <a:lvl3pPr marL="991649" algn="l" defTabSz="991649" rtl="0" eaLnBrk="1" latinLnBrk="0" hangingPunct="1">
        <a:defRPr kumimoji="1" sz="1952" kern="1200">
          <a:solidFill>
            <a:schemeClr val="tx1"/>
          </a:solidFill>
          <a:latin typeface="+mn-lt"/>
          <a:ea typeface="+mn-ea"/>
          <a:cs typeface="+mn-cs"/>
        </a:defRPr>
      </a:lvl3pPr>
      <a:lvl4pPr marL="1487474" algn="l" defTabSz="991649" rtl="0" eaLnBrk="1" latinLnBrk="0" hangingPunct="1">
        <a:defRPr kumimoji="1" sz="1952" kern="1200">
          <a:solidFill>
            <a:schemeClr val="tx1"/>
          </a:solidFill>
          <a:latin typeface="+mn-lt"/>
          <a:ea typeface="+mn-ea"/>
          <a:cs typeface="+mn-cs"/>
        </a:defRPr>
      </a:lvl4pPr>
      <a:lvl5pPr marL="1983298" algn="l" defTabSz="991649" rtl="0" eaLnBrk="1" latinLnBrk="0" hangingPunct="1">
        <a:defRPr kumimoji="1" sz="1952" kern="1200">
          <a:solidFill>
            <a:schemeClr val="tx1"/>
          </a:solidFill>
          <a:latin typeface="+mn-lt"/>
          <a:ea typeface="+mn-ea"/>
          <a:cs typeface="+mn-cs"/>
        </a:defRPr>
      </a:lvl5pPr>
      <a:lvl6pPr marL="2479123" algn="l" defTabSz="991649" rtl="0" eaLnBrk="1" latinLnBrk="0" hangingPunct="1">
        <a:defRPr kumimoji="1" sz="1952" kern="1200">
          <a:solidFill>
            <a:schemeClr val="tx1"/>
          </a:solidFill>
          <a:latin typeface="+mn-lt"/>
          <a:ea typeface="+mn-ea"/>
          <a:cs typeface="+mn-cs"/>
        </a:defRPr>
      </a:lvl6pPr>
      <a:lvl7pPr marL="2974948" algn="l" defTabSz="991649" rtl="0" eaLnBrk="1" latinLnBrk="0" hangingPunct="1">
        <a:defRPr kumimoji="1" sz="1952" kern="1200">
          <a:solidFill>
            <a:schemeClr val="tx1"/>
          </a:solidFill>
          <a:latin typeface="+mn-lt"/>
          <a:ea typeface="+mn-ea"/>
          <a:cs typeface="+mn-cs"/>
        </a:defRPr>
      </a:lvl7pPr>
      <a:lvl8pPr marL="3470772" algn="l" defTabSz="991649" rtl="0" eaLnBrk="1" latinLnBrk="0" hangingPunct="1">
        <a:defRPr kumimoji="1" sz="1952" kern="1200">
          <a:solidFill>
            <a:schemeClr val="tx1"/>
          </a:solidFill>
          <a:latin typeface="+mn-lt"/>
          <a:ea typeface="+mn-ea"/>
          <a:cs typeface="+mn-cs"/>
        </a:defRPr>
      </a:lvl8pPr>
      <a:lvl9pPr marL="3966597" algn="l" defTabSz="991649" rtl="0" eaLnBrk="1" latinLnBrk="0" hangingPunct="1">
        <a:defRPr kumimoji="1" sz="19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AutoShape 2" descr="市松模様 (小)"/>
          <p:cNvSpPr>
            <a:spLocks noChangeArrowheads="1"/>
          </p:cNvSpPr>
          <p:nvPr/>
        </p:nvSpPr>
        <p:spPr>
          <a:xfrm flipV="1">
            <a:off x="64166" y="75209"/>
            <a:ext cx="2078881" cy="9650115"/>
          </a:xfrm>
          <a:prstGeom prst="rtTriangle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80576" tIns="9641" rIns="80576" bIns="9641" numCol="1" anchor="t" anchorCtr="0" compatLnSpc="1">
            <a:prstTxWarp prst="textNoShape">
              <a:avLst/>
            </a:prstTxWarp>
          </a:bodyPr>
          <a:lstStyle/>
          <a:p>
            <a:endParaRPr lang="ja-JP" altLang="en-US" sz="2125" dirty="0"/>
          </a:p>
        </p:txBody>
      </p:sp>
      <p:sp>
        <p:nvSpPr>
          <p:cNvPr id="1108" name="角丸四角形 43"/>
          <p:cNvSpPr/>
          <p:nvPr/>
        </p:nvSpPr>
        <p:spPr>
          <a:xfrm>
            <a:off x="102771" y="2409059"/>
            <a:ext cx="1718362" cy="916879"/>
          </a:xfrm>
          <a:prstGeom prst="roundRect">
            <a:avLst>
              <a:gd name="adj" fmla="val 50000"/>
            </a:avLst>
          </a:prstGeom>
          <a:solidFill>
            <a:srgbClr val="CCFF99"/>
          </a:solidFill>
          <a:ln w="50800" cmpd="sng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125"/>
          </a:p>
        </p:txBody>
      </p:sp>
      <p:sp>
        <p:nvSpPr>
          <p:cNvPr id="1110" name="Text Box 49"/>
          <p:cNvSpPr txBox="1">
            <a:spLocks noChangeArrowheads="1"/>
          </p:cNvSpPr>
          <p:nvPr/>
        </p:nvSpPr>
        <p:spPr>
          <a:xfrm>
            <a:off x="102770" y="2569866"/>
            <a:ext cx="1640007" cy="626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ja-JP" altLang="en-US" sz="1735" b="1" dirty="0">
                <a:latin typeface="メイリオ" pitchFamily="50" charset="-128"/>
                <a:ea typeface="メイリオ" pitchFamily="50" charset="-128"/>
              </a:rPr>
              <a:t>参加企業</a:t>
            </a:r>
            <a:endParaRPr lang="en-US" altLang="ja-JP" sz="1735" b="1" dirty="0">
              <a:latin typeface="メイリオ" pitchFamily="50" charset="-128"/>
              <a:ea typeface="メイリオ" pitchFamily="50" charset="-128"/>
            </a:endParaRPr>
          </a:p>
          <a:p>
            <a:pPr algn="ctr"/>
            <a:r>
              <a:rPr lang="ja-JP" altLang="en-US" sz="1735" b="1" dirty="0">
                <a:latin typeface="メイリオ" pitchFamily="50" charset="-128"/>
                <a:ea typeface="メイリオ" pitchFamily="50" charset="-128"/>
              </a:rPr>
              <a:t>８ 社 </a:t>
            </a:r>
          </a:p>
        </p:txBody>
      </p:sp>
      <p:grpSp>
        <p:nvGrpSpPr>
          <p:cNvPr id="1111" name="グループ化 95"/>
          <p:cNvGrpSpPr/>
          <p:nvPr/>
        </p:nvGrpSpPr>
        <p:grpSpPr>
          <a:xfrm>
            <a:off x="74165" y="3565975"/>
            <a:ext cx="1844142" cy="1242193"/>
            <a:chOff x="295275" y="3881430"/>
            <a:chExt cx="1571636" cy="1697013"/>
          </a:xfrm>
        </p:grpSpPr>
        <p:sp>
          <p:nvSpPr>
            <p:cNvPr id="1112" name="角丸四角形 15"/>
            <p:cNvSpPr/>
            <p:nvPr/>
          </p:nvSpPr>
          <p:spPr>
            <a:xfrm>
              <a:off x="357166" y="3881430"/>
              <a:ext cx="1464442" cy="1428760"/>
            </a:xfrm>
            <a:prstGeom prst="roundRect">
              <a:avLst>
                <a:gd name="adj" fmla="val 50000"/>
              </a:avLst>
            </a:prstGeom>
            <a:solidFill>
              <a:srgbClr val="CCFF99"/>
            </a:solidFill>
            <a:ln w="50800" cmpd="sng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125"/>
            </a:p>
          </p:txBody>
        </p:sp>
        <p:sp>
          <p:nvSpPr>
            <p:cNvPr id="1113" name="テキスト ボックス 39"/>
            <p:cNvSpPr txBox="1"/>
            <p:nvPr/>
          </p:nvSpPr>
          <p:spPr>
            <a:xfrm>
              <a:off x="295275" y="4025765"/>
              <a:ext cx="1571636" cy="155267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2711"/>
                </a:lnSpc>
              </a:pPr>
              <a:r>
                <a:rPr lang="ja-JP" altLang="en-US" sz="1735" b="1" dirty="0">
                  <a:latin typeface="メイリオ" pitchFamily="50" charset="-128"/>
                  <a:ea typeface="メイリオ" pitchFamily="50" charset="-128"/>
                </a:rPr>
                <a:t>入場無料</a:t>
              </a:r>
              <a:endParaRPr lang="en-US" altLang="ja-JP" sz="1735" b="1" dirty="0">
                <a:latin typeface="メイリオ" pitchFamily="50" charset="-128"/>
                <a:ea typeface="メイリオ" pitchFamily="50" charset="-128"/>
              </a:endParaRPr>
            </a:p>
            <a:p>
              <a:pPr algn="ctr">
                <a:lnSpc>
                  <a:spcPts val="2711"/>
                </a:lnSpc>
              </a:pPr>
              <a:r>
                <a:rPr lang="ja-JP" altLang="en-US" sz="1735" b="1" dirty="0">
                  <a:latin typeface="メイリオ" pitchFamily="50" charset="-128"/>
                  <a:ea typeface="メイリオ" pitchFamily="50" charset="-128"/>
                </a:rPr>
                <a:t>事前申込不要</a:t>
              </a:r>
              <a:endParaRPr lang="en-US" altLang="ja-JP" sz="1735" b="1" dirty="0">
                <a:latin typeface="メイリオ" pitchFamily="50" charset="-128"/>
                <a:ea typeface="メイリオ" pitchFamily="50" charset="-128"/>
              </a:endParaRPr>
            </a:p>
            <a:p>
              <a:pPr algn="ctr">
                <a:lnSpc>
                  <a:spcPts val="2711"/>
                </a:lnSpc>
              </a:pPr>
              <a:endParaRPr lang="ja-JP" altLang="en-US" sz="1735" dirty="0">
                <a:latin typeface="メイリオ" pitchFamily="50" charset="-128"/>
                <a:ea typeface="メイリオ" pitchFamily="50" charset="-128"/>
              </a:endParaRPr>
            </a:p>
          </p:txBody>
        </p:sp>
      </p:grpSp>
      <p:sp>
        <p:nvSpPr>
          <p:cNvPr id="1114" name="テキスト ボックス 52"/>
          <p:cNvSpPr txBox="1"/>
          <p:nvPr/>
        </p:nvSpPr>
        <p:spPr>
          <a:xfrm>
            <a:off x="1823037" y="4096377"/>
            <a:ext cx="5279915" cy="693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1" b="1" dirty="0">
                <a:latin typeface="メイリオ" pitchFamily="50" charset="-128"/>
                <a:ea typeface="メイリオ" pitchFamily="50" charset="-128"/>
              </a:rPr>
              <a:t>就職や転職を希望している方であれば、どなたでもご参加いただけます。この機会を利用して、自分に合った職場を見つけませんか！　　</a:t>
            </a:r>
            <a:endParaRPr lang="en-US" altLang="ja-JP" sz="1301" b="1" dirty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1301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＊参加企業は７月上旬頃公開予定です。</a:t>
            </a:r>
          </a:p>
        </p:txBody>
      </p:sp>
      <p:sp>
        <p:nvSpPr>
          <p:cNvPr id="1115" name="WordArt 36"/>
          <p:cNvSpPr>
            <a:spLocks noChangeArrowheads="1" noChangeShapeType="1" noTextEdit="1"/>
          </p:cNvSpPr>
          <p:nvPr/>
        </p:nvSpPr>
        <p:spPr>
          <a:xfrm>
            <a:off x="1907424" y="2065893"/>
            <a:ext cx="5232403" cy="69729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3904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令和７年７月</a:t>
            </a:r>
            <a:r>
              <a:rPr lang="en-US" altLang="ja-JP" sz="3904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29</a:t>
            </a:r>
            <a:r>
              <a:rPr lang="ja-JP" altLang="en-US" sz="3904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日（火）</a:t>
            </a:r>
          </a:p>
        </p:txBody>
      </p:sp>
      <p:sp>
        <p:nvSpPr>
          <p:cNvPr id="1116" name="Rectangle 8"/>
          <p:cNvSpPr>
            <a:spLocks noChangeArrowheads="1"/>
          </p:cNvSpPr>
          <p:nvPr/>
        </p:nvSpPr>
        <p:spPr>
          <a:xfrm>
            <a:off x="3826710" y="2534467"/>
            <a:ext cx="1327625" cy="702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3037" b="1" dirty="0">
                <a:latin typeface="+mn-ea"/>
              </a:rPr>
              <a:t>　</a:t>
            </a:r>
            <a:r>
              <a:rPr lang="ja-JP" altLang="en-US" sz="2169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735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14:00</a:t>
            </a:r>
            <a:r>
              <a:rPr lang="ja-JP" altLang="en-US" sz="1735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1735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16:00</a:t>
            </a:r>
            <a:r>
              <a:rPr lang="ja-JP" altLang="en-US" sz="1735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518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518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受付開始１</a:t>
            </a:r>
            <a:r>
              <a:rPr lang="en-US" altLang="ja-JP" sz="1518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3:</a:t>
            </a:r>
            <a:r>
              <a:rPr lang="ja-JP" altLang="en-US" sz="1518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</a:t>
            </a:r>
            <a:r>
              <a:rPr lang="en-US" altLang="ja-JP" sz="1518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0 </a:t>
            </a:r>
            <a:r>
              <a:rPr lang="ja-JP" altLang="en-US" sz="1518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～）（最終受付</a:t>
            </a:r>
            <a:r>
              <a:rPr lang="en-US" altLang="ja-JP" sz="1518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15</a:t>
            </a:r>
            <a:r>
              <a:rPr lang="ja-JP" altLang="en-US" sz="1518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1518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45</a:t>
            </a:r>
            <a:r>
              <a:rPr lang="ja-JP" altLang="en-US" sz="1518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</a:p>
        </p:txBody>
      </p:sp>
      <p:sp>
        <p:nvSpPr>
          <p:cNvPr id="1117" name="テキスト ボックス 3"/>
          <p:cNvSpPr txBox="1"/>
          <p:nvPr/>
        </p:nvSpPr>
        <p:spPr>
          <a:xfrm>
            <a:off x="-109271" y="7751107"/>
            <a:ext cx="7623666" cy="2879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93" dirty="0">
                <a:latin typeface="メイリオ" panose="020B0604030504040204" pitchFamily="50" charset="-128"/>
                <a:ea typeface="メイリオ" panose="020B0604030504040204" pitchFamily="50" charset="-128"/>
              </a:rPr>
              <a:t> 　　</a:t>
            </a:r>
            <a:r>
              <a:rPr lang="ja-JP" altLang="en-US" sz="141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●</a:t>
            </a:r>
            <a:r>
              <a:rPr lang="ja-JP" altLang="en-US" sz="141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ハローワーク砺波</a:t>
            </a:r>
            <a:endParaRPr lang="en-US" altLang="ja-JP" sz="141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1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℡</a:t>
            </a:r>
            <a:r>
              <a:rPr lang="en-US" altLang="ja-JP" sz="141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0763-32-2914</a:t>
            </a:r>
          </a:p>
          <a:p>
            <a:r>
              <a:rPr lang="ja-JP" altLang="en-US" sz="141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lang="ja-JP" altLang="en-US" sz="1193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（担当）齋藤・高橋　</a:t>
            </a:r>
            <a:endParaRPr lang="en-US" altLang="ja-JP" sz="1193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1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●ハローワーク小矢部</a:t>
            </a:r>
            <a:endParaRPr lang="en-US" altLang="ja-JP" sz="141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1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℡</a:t>
            </a:r>
            <a:r>
              <a:rPr lang="en-US" altLang="ja-JP" sz="141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0766-67-0310</a:t>
            </a:r>
          </a:p>
          <a:p>
            <a:r>
              <a:rPr lang="ja-JP" altLang="en-US" sz="141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lang="ja-JP" altLang="en-US" sz="1193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（担当）山元・菊</a:t>
            </a:r>
            <a:endParaRPr lang="en-US" altLang="ja-JP" sz="1193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1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●</a:t>
            </a:r>
            <a:r>
              <a:rPr lang="ja-JP" altLang="en-US" sz="141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砺波市　商工観光課 </a:t>
            </a:r>
            <a:endParaRPr lang="en-US" altLang="ja-JP" sz="141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1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℡</a:t>
            </a:r>
            <a:r>
              <a:rPr lang="en-US" altLang="ja-JP" sz="141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0763-33-1111</a:t>
            </a:r>
          </a:p>
          <a:p>
            <a:r>
              <a:rPr lang="ja-JP" altLang="en-US" sz="141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lang="ja-JP" altLang="en-US" sz="1193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（担当）舘</a:t>
            </a:r>
            <a:endParaRPr lang="en-US" altLang="ja-JP" sz="1193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1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●</a:t>
            </a:r>
            <a:r>
              <a:rPr lang="ja-JP" altLang="en-US" sz="141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小矢部市　商工立地振興課</a:t>
            </a:r>
            <a:endParaRPr lang="en-US" altLang="ja-JP" sz="141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1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℡</a:t>
            </a:r>
            <a:r>
              <a:rPr lang="en-US" altLang="ja-JP" sz="141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0766-67-1760</a:t>
            </a:r>
          </a:p>
          <a:p>
            <a:r>
              <a:rPr lang="ja-JP" altLang="en-US" sz="141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lang="zh-CN" altLang="en-US" sz="1193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（担当）</a:t>
            </a:r>
            <a:r>
              <a:rPr lang="ja-JP" altLang="en-US" sz="1193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坪野</a:t>
            </a:r>
            <a:endParaRPr lang="en-US" altLang="ja-JP" sz="1193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193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</a:p>
        </p:txBody>
      </p:sp>
      <p:sp>
        <p:nvSpPr>
          <p:cNvPr id="1118" name="テキスト ボックス 5"/>
          <p:cNvSpPr/>
          <p:nvPr/>
        </p:nvSpPr>
        <p:spPr>
          <a:xfrm>
            <a:off x="505713" y="4785350"/>
            <a:ext cx="3357736" cy="398122"/>
          </a:xfrm>
          <a:prstGeom prst="roundRect">
            <a:avLst/>
          </a:prstGeom>
          <a:solidFill>
            <a:srgbClr val="0070C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735" b="1" dirty="0">
                <a:solidFill>
                  <a:schemeClr val="bg1"/>
                </a:solidFill>
                <a:latin typeface="+mj-ea"/>
                <a:ea typeface="+mj-ea"/>
              </a:rPr>
              <a:t>ＩＮＦＯＲＭＡＴＩＯＮ</a:t>
            </a:r>
          </a:p>
        </p:txBody>
      </p:sp>
      <p:sp>
        <p:nvSpPr>
          <p:cNvPr id="1119" name="テキスト ボックス 7"/>
          <p:cNvSpPr txBox="1"/>
          <p:nvPr/>
        </p:nvSpPr>
        <p:spPr>
          <a:xfrm>
            <a:off x="378294" y="5237700"/>
            <a:ext cx="3570465" cy="2003381"/>
          </a:xfrm>
          <a:prstGeom prst="rect">
            <a:avLst/>
          </a:prstGeom>
          <a:noFill/>
          <a:ln w="38100">
            <a:solidFill>
              <a:srgbClr val="0070C0"/>
            </a:solidFill>
            <a:prstDash val="sysDot"/>
          </a:ln>
        </p:spPr>
        <p:txBody>
          <a:bodyPr wrap="square" rtlCol="0">
            <a:spAutoFit/>
          </a:bodyPr>
          <a:lstStyle/>
          <a:p>
            <a:endParaRPr lang="en-US" altLang="ja-JP" sz="867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518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★企業のブースで直接面談となります。施設の概要や仕事内容を聞くだけでもＯＫです。</a:t>
            </a:r>
            <a:endParaRPr lang="en-US" altLang="ja-JP" sz="1518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301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518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★雇用保険の受給中に参加いただいた方は、「求職活動実績」（１回）に認められます。</a:t>
            </a:r>
            <a:endParaRPr lang="en-US" altLang="ja-JP" sz="1518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138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20" name="テキスト ボックス 31"/>
          <p:cNvSpPr/>
          <p:nvPr/>
        </p:nvSpPr>
        <p:spPr>
          <a:xfrm>
            <a:off x="4462995" y="4781852"/>
            <a:ext cx="2576867" cy="398122"/>
          </a:xfrm>
          <a:prstGeom prst="roundRect">
            <a:avLst/>
          </a:prstGeom>
          <a:solidFill>
            <a:srgbClr val="0070C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735" b="1" dirty="0">
                <a:solidFill>
                  <a:schemeClr val="bg1"/>
                </a:solidFill>
                <a:latin typeface="+mj-ea"/>
                <a:ea typeface="+mj-ea"/>
              </a:rPr>
              <a:t>会場案内図</a:t>
            </a:r>
          </a:p>
        </p:txBody>
      </p:sp>
      <p:sp>
        <p:nvSpPr>
          <p:cNvPr id="1121" name="テキスト ボックス 32"/>
          <p:cNvSpPr/>
          <p:nvPr/>
        </p:nvSpPr>
        <p:spPr>
          <a:xfrm>
            <a:off x="316496" y="7305752"/>
            <a:ext cx="7009681" cy="464487"/>
          </a:xfrm>
          <a:prstGeom prst="roundRect">
            <a:avLst/>
          </a:prstGeom>
          <a:solidFill>
            <a:srgbClr val="0070C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2125" b="1" dirty="0">
                <a:solidFill>
                  <a:schemeClr val="bg1"/>
                </a:solidFill>
                <a:latin typeface="+mj-ea"/>
                <a:ea typeface="+mj-ea"/>
              </a:rPr>
              <a:t>お問い合わせ先　＆　お役立ち情報</a:t>
            </a:r>
          </a:p>
        </p:txBody>
      </p:sp>
      <p:sp>
        <p:nvSpPr>
          <p:cNvPr id="1123" name="テキスト ボックス 4"/>
          <p:cNvSpPr txBox="1"/>
          <p:nvPr/>
        </p:nvSpPr>
        <p:spPr>
          <a:xfrm>
            <a:off x="6939479" y="945285"/>
            <a:ext cx="185623" cy="41982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endParaRPr lang="ja-JP" altLang="en-US" sz="2125" dirty="0"/>
          </a:p>
        </p:txBody>
      </p:sp>
      <p:pic>
        <p:nvPicPr>
          <p:cNvPr id="1124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8528" y="7821348"/>
            <a:ext cx="507565" cy="507565"/>
          </a:xfrm>
          <a:prstGeom prst="rect">
            <a:avLst/>
          </a:prstGeom>
        </p:spPr>
      </p:pic>
      <p:sp>
        <p:nvSpPr>
          <p:cNvPr id="1125" name="テキスト ボックス 2"/>
          <p:cNvSpPr txBox="1"/>
          <p:nvPr/>
        </p:nvSpPr>
        <p:spPr>
          <a:xfrm>
            <a:off x="2242346" y="7855511"/>
            <a:ext cx="3780384" cy="359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67" b="1" dirty="0"/>
              <a:t>ハローワーク砺波からのお知らせ</a:t>
            </a:r>
            <a:endParaRPr lang="en-US" altLang="ja-JP" sz="867" b="1" dirty="0"/>
          </a:p>
          <a:p>
            <a:r>
              <a:rPr lang="en-US" altLang="ja-JP" sz="867" b="1" dirty="0"/>
              <a:t>https://jsite.mhlw.go.jp/toyama-roudoukyoku/hw/_119973/_119977.html</a:t>
            </a:r>
            <a:endParaRPr lang="ja-JP" altLang="en-US" sz="867" b="1" dirty="0"/>
          </a:p>
        </p:txBody>
      </p:sp>
      <p:sp>
        <p:nvSpPr>
          <p:cNvPr id="1126" name="テキスト ボックス 25"/>
          <p:cNvSpPr txBox="1"/>
          <p:nvPr/>
        </p:nvSpPr>
        <p:spPr>
          <a:xfrm>
            <a:off x="2275043" y="9066855"/>
            <a:ext cx="2855038" cy="359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67" b="1" dirty="0"/>
              <a:t>労働関連のお知らせ（砺波市</a:t>
            </a:r>
            <a:r>
              <a:rPr lang="en-US" altLang="ja-JP" sz="867" b="1" dirty="0"/>
              <a:t>HP</a:t>
            </a:r>
            <a:r>
              <a:rPr lang="ja-JP" altLang="en-US" sz="867" b="1" dirty="0"/>
              <a:t>）</a:t>
            </a:r>
            <a:endParaRPr lang="en-US" altLang="ja-JP" sz="867" b="1" dirty="0"/>
          </a:p>
          <a:p>
            <a:r>
              <a:rPr lang="en-US" altLang="ja-JP" sz="867" b="1" dirty="0"/>
              <a:t>https://www.city.tonami.lg.jp/info/65692p/</a:t>
            </a:r>
            <a:endParaRPr lang="ja-JP" altLang="en-US" sz="867" b="1" dirty="0"/>
          </a:p>
        </p:txBody>
      </p:sp>
      <p:sp>
        <p:nvSpPr>
          <p:cNvPr id="1127" name="テキスト ボックス 26"/>
          <p:cNvSpPr txBox="1"/>
          <p:nvPr/>
        </p:nvSpPr>
        <p:spPr>
          <a:xfrm>
            <a:off x="5144806" y="9000580"/>
            <a:ext cx="1719012" cy="493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67" b="1" dirty="0"/>
              <a:t>移住定住応援サイト</a:t>
            </a:r>
            <a:endParaRPr lang="en-US" altLang="ja-JP" sz="867" b="1" dirty="0"/>
          </a:p>
          <a:p>
            <a:r>
              <a:rPr lang="ja-JP" altLang="en-US" sz="867" b="1" dirty="0"/>
              <a:t>（やっぱり砺波で暮らそう。）</a:t>
            </a:r>
          </a:p>
          <a:p>
            <a:r>
              <a:rPr lang="en-US" altLang="ja-JP" sz="867" b="1" dirty="0"/>
              <a:t>https://www.tonami-life.net/</a:t>
            </a:r>
            <a:endParaRPr lang="ja-JP" altLang="en-US" sz="867" b="1" dirty="0"/>
          </a:p>
        </p:txBody>
      </p:sp>
      <p:pic>
        <p:nvPicPr>
          <p:cNvPr id="1128" name="図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0521" y="8938856"/>
            <a:ext cx="507565" cy="507565"/>
          </a:xfrm>
          <a:prstGeom prst="rect">
            <a:avLst/>
          </a:prstGeom>
        </p:spPr>
      </p:pic>
      <p:pic>
        <p:nvPicPr>
          <p:cNvPr id="1129" name="図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51159" y="8938856"/>
            <a:ext cx="507565" cy="507565"/>
          </a:xfrm>
          <a:prstGeom prst="rect">
            <a:avLst/>
          </a:prstGeom>
        </p:spPr>
      </p:pic>
      <p:sp>
        <p:nvSpPr>
          <p:cNvPr id="1130" name="テキスト ボックス 35"/>
          <p:cNvSpPr txBox="1"/>
          <p:nvPr/>
        </p:nvSpPr>
        <p:spPr>
          <a:xfrm>
            <a:off x="2242344" y="8470211"/>
            <a:ext cx="4083801" cy="359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67" b="1" dirty="0"/>
              <a:t>ハローワーク小矢部からのお知らせ</a:t>
            </a:r>
            <a:endParaRPr lang="en-US" altLang="ja-JP" sz="867" b="1" dirty="0"/>
          </a:p>
          <a:p>
            <a:r>
              <a:rPr lang="en-US" altLang="ja-JP" sz="867" b="1" dirty="0"/>
              <a:t>https://jsite.mhlw.go.jp/toyamaroudoukyoku/hw/_119973/_119977_00001.html</a:t>
            </a:r>
          </a:p>
        </p:txBody>
      </p:sp>
      <p:sp>
        <p:nvSpPr>
          <p:cNvPr id="1131" name="正方形/長方形 36"/>
          <p:cNvSpPr/>
          <p:nvPr/>
        </p:nvSpPr>
        <p:spPr>
          <a:xfrm>
            <a:off x="29983" y="-42715"/>
            <a:ext cx="7496341" cy="35051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lIns="99171" tIns="49585" rIns="99171" bIns="49585" anchor="b">
            <a:spAutoFit/>
          </a:bodyPr>
          <a:lstStyle/>
          <a:p>
            <a:pPr algn="ctr"/>
            <a:r>
              <a:rPr lang="ja-JP" altLang="en-US" sz="867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627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主催：富山労働局 　ハローワーク砺波・小矢部 　砺波市　 小矢部市</a:t>
            </a:r>
            <a:endParaRPr lang="en-US" altLang="ja-JP" sz="1627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32" name="正方形/長方形 37"/>
          <p:cNvSpPr/>
          <p:nvPr/>
        </p:nvSpPr>
        <p:spPr>
          <a:xfrm>
            <a:off x="46032" y="10578979"/>
            <a:ext cx="7550611" cy="23357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lIns="99171" tIns="49585" rIns="99171" bIns="49585" anchor="ctr">
            <a:spAutoFit/>
          </a:bodyPr>
          <a:lstStyle/>
          <a:p>
            <a:pPr algn="ctr"/>
            <a:r>
              <a:rPr lang="ja-JP" altLang="en-US" sz="867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410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133" name="図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48528" y="8359850"/>
            <a:ext cx="507565" cy="507565"/>
          </a:xfrm>
          <a:prstGeom prst="rect">
            <a:avLst/>
          </a:prstGeom>
        </p:spPr>
      </p:pic>
      <p:sp>
        <p:nvSpPr>
          <p:cNvPr id="1134" name="正方形/長方形 12"/>
          <p:cNvSpPr/>
          <p:nvPr/>
        </p:nvSpPr>
        <p:spPr>
          <a:xfrm>
            <a:off x="771266" y="271390"/>
            <a:ext cx="6387458" cy="17783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5964" b="1" i="1" spc="380" dirty="0">
                <a:ln w="18000">
                  <a:solidFill>
                    <a:srgbClr val="4F81BD">
                      <a:satMod val="200000"/>
                      <a:tint val="72000"/>
                    </a:srgb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25000" dist="20000" dir="16020000" algn="tl">
                    <a:srgbClr val="4F81BD">
                      <a:satMod val="200000"/>
                      <a:shade val="1000"/>
                      <a:alpha val="60000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Verdana" pitchFamily="34" charset="0"/>
              </a:rPr>
              <a:t>砺波・小矢部</a:t>
            </a:r>
            <a:endParaRPr lang="en-US" altLang="ja-JP" sz="5964" b="1" i="1" spc="380" dirty="0">
              <a:ln w="18000">
                <a:solidFill>
                  <a:srgbClr val="4F81BD">
                    <a:satMod val="200000"/>
                    <a:tint val="72000"/>
                  </a:srgbClr>
                </a:solidFill>
                <a:prstDash val="solid"/>
              </a:ln>
              <a:solidFill>
                <a:srgbClr val="FF0000"/>
              </a:solidFill>
              <a:effectLst>
                <a:outerShdw blurRad="25000" dist="20000" dir="16020000" algn="tl">
                  <a:srgbClr val="4F81BD">
                    <a:satMod val="200000"/>
                    <a:shade val="1000"/>
                    <a:alpha val="60000"/>
                  </a:srgbClr>
                </a:outerShdw>
              </a:effectLst>
              <a:latin typeface="HGPｺﾞｼｯｸE" panose="020B0900000000000000" pitchFamily="50" charset="-128"/>
              <a:ea typeface="HGPｺﾞｼｯｸE" panose="020B0900000000000000" pitchFamily="50" charset="-128"/>
              <a:cs typeface="Verdana" pitchFamily="34" charset="0"/>
            </a:endParaRPr>
          </a:p>
          <a:p>
            <a:pPr lvl="0" algn="ctr"/>
            <a:r>
              <a:rPr lang="ja-JP" altLang="en-US" sz="4989" b="1" i="1" spc="380" dirty="0">
                <a:ln w="18000">
                  <a:solidFill>
                    <a:srgbClr val="4F81BD">
                      <a:satMod val="200000"/>
                      <a:tint val="72000"/>
                    </a:srgb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25000" dist="20000" dir="16020000" algn="tl">
                    <a:srgbClr val="4F81BD">
                      <a:satMod val="200000"/>
                      <a:shade val="1000"/>
                      <a:alpha val="60000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Verdana" pitchFamily="34" charset="0"/>
              </a:rPr>
              <a:t>　おしごとフェア</a:t>
            </a:r>
            <a:endParaRPr lang="ja-JP" altLang="en-US" sz="3904" b="1" i="1" spc="-163" dirty="0">
              <a:ln w="18000">
                <a:solidFill>
                  <a:srgbClr val="4F81BD">
                    <a:satMod val="200000"/>
                    <a:tint val="72000"/>
                  </a:srgbClr>
                </a:solidFill>
                <a:prstDash val="solid"/>
              </a:ln>
              <a:solidFill>
                <a:srgbClr val="0070C0"/>
              </a:solidFill>
              <a:effectLst>
                <a:outerShdw blurRad="25000" dist="20000" dir="16020000" algn="tl">
                  <a:srgbClr val="4F81BD">
                    <a:satMod val="200000"/>
                    <a:shade val="1000"/>
                    <a:alpha val="60000"/>
                  </a:srgbClr>
                </a:outerShdw>
              </a:effectLst>
              <a:latin typeface="HGPｺﾞｼｯｸE" panose="020B0900000000000000" pitchFamily="50" charset="-128"/>
              <a:ea typeface="HGPｺﾞｼｯｸE" panose="020B0900000000000000" pitchFamily="50" charset="-128"/>
              <a:cs typeface="Verdana" pitchFamily="34" charset="0"/>
            </a:endParaRPr>
          </a:p>
        </p:txBody>
      </p:sp>
      <p:sp>
        <p:nvSpPr>
          <p:cNvPr id="1135" name="正方形/長方形 33"/>
          <p:cNvSpPr/>
          <p:nvPr/>
        </p:nvSpPr>
        <p:spPr>
          <a:xfrm>
            <a:off x="46032" y="10520095"/>
            <a:ext cx="7550611" cy="23357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lIns="99171" tIns="49585" rIns="99171" bIns="49585" anchor="ctr">
            <a:spAutoFit/>
          </a:bodyPr>
          <a:lstStyle/>
          <a:p>
            <a:pPr algn="ctr"/>
            <a:r>
              <a:rPr lang="ja-JP" altLang="en-US" sz="867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410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36" name="テキスト ボックス 30"/>
          <p:cNvSpPr txBox="1"/>
          <p:nvPr/>
        </p:nvSpPr>
        <p:spPr>
          <a:xfrm>
            <a:off x="2070762" y="10016620"/>
            <a:ext cx="2651262" cy="493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67" b="1" dirty="0"/>
              <a:t>雇用・労働について（小矢部市</a:t>
            </a:r>
            <a:r>
              <a:rPr lang="en-US" altLang="ja-JP" sz="867" b="1" dirty="0"/>
              <a:t>HP</a:t>
            </a:r>
            <a:r>
              <a:rPr lang="ja-JP" altLang="en-US" sz="867" b="1" dirty="0"/>
              <a:t>）</a:t>
            </a:r>
          </a:p>
          <a:p>
            <a:r>
              <a:rPr lang="en-US" altLang="ja-JP" sz="867" b="1" dirty="0"/>
              <a:t>https://www.city.oyabe.toyama.jp/sangyobusiness/1002792/index.html</a:t>
            </a:r>
            <a:endParaRPr lang="ja-JP" altLang="en-US" sz="867" b="1" dirty="0"/>
          </a:p>
        </p:txBody>
      </p:sp>
      <p:sp>
        <p:nvSpPr>
          <p:cNvPr id="1137" name="テキスト ボックス 41"/>
          <p:cNvSpPr txBox="1"/>
          <p:nvPr/>
        </p:nvSpPr>
        <p:spPr>
          <a:xfrm>
            <a:off x="4876141" y="9843327"/>
            <a:ext cx="2680712" cy="493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67" b="1" dirty="0"/>
              <a:t>移住・定住サイト</a:t>
            </a:r>
            <a:endParaRPr lang="en-US" altLang="ja-JP" sz="867" b="1" dirty="0"/>
          </a:p>
          <a:p>
            <a:r>
              <a:rPr lang="en-US" altLang="ja-JP" sz="867" b="1" dirty="0"/>
              <a:t>〔</a:t>
            </a:r>
            <a:r>
              <a:rPr lang="ja-JP" altLang="en-US" sz="867" b="1" dirty="0"/>
              <a:t>おやべで暮らそう！</a:t>
            </a:r>
            <a:r>
              <a:rPr lang="en-US" altLang="ja-JP" sz="867" b="1" dirty="0"/>
              <a:t>〕</a:t>
            </a:r>
            <a:r>
              <a:rPr lang="ja-JP" altLang="en-US" sz="867" b="1" dirty="0"/>
              <a:t>　</a:t>
            </a:r>
            <a:r>
              <a:rPr lang="en-US" altLang="ja-JP" sz="867" b="1" dirty="0"/>
              <a:t>https://www.city.oyabe.toyama.jp/ijyu/index.html</a:t>
            </a:r>
            <a:endParaRPr lang="ja-JP" altLang="en-US" sz="867" b="1" dirty="0"/>
          </a:p>
        </p:txBody>
      </p:sp>
      <p:pic>
        <p:nvPicPr>
          <p:cNvPr id="1138" name="図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30462" y="9723497"/>
            <a:ext cx="507565" cy="507565"/>
          </a:xfrm>
          <a:prstGeom prst="rect">
            <a:avLst/>
          </a:prstGeom>
        </p:spPr>
      </p:pic>
      <p:pic>
        <p:nvPicPr>
          <p:cNvPr id="1139" name="図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64809" y="9681336"/>
            <a:ext cx="507565" cy="507565"/>
          </a:xfrm>
          <a:prstGeom prst="rect">
            <a:avLst/>
          </a:prstGeom>
        </p:spPr>
      </p:pic>
      <p:cxnSp>
        <p:nvCxnSpPr>
          <p:cNvPr id="3" name="直線コネクタ 2"/>
          <p:cNvCxnSpPr/>
          <p:nvPr/>
        </p:nvCxnSpPr>
        <p:spPr>
          <a:xfrm>
            <a:off x="29983" y="347791"/>
            <a:ext cx="7496341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2008270" y="3225186"/>
            <a:ext cx="5378409" cy="142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037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砺波</a:t>
            </a:r>
            <a:r>
              <a:rPr lang="ja-JP" altLang="en-US" sz="3037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農村環境改善センター</a:t>
            </a:r>
            <a:endParaRPr lang="en-US" altLang="ja-JP" sz="3037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735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砺波市花園町１－３２ （砺波市文化会館 併設）</a:t>
            </a:r>
            <a:endParaRPr lang="en-US" altLang="ja-JP" sz="1735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125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</a:t>
            </a:r>
            <a:endParaRPr lang="en-US" altLang="ja-JP" sz="1735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ja-JP" altLang="en-US" sz="1735" dirty="0"/>
          </a:p>
        </p:txBody>
      </p:sp>
      <p:pic>
        <p:nvPicPr>
          <p:cNvPr id="36" name="図 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389736" y="5258359"/>
            <a:ext cx="2716214" cy="1985153"/>
          </a:xfrm>
          <a:prstGeom prst="rect">
            <a:avLst/>
          </a:prstGeom>
          <a:ln w="38100">
            <a:solidFill>
              <a:schemeClr val="accent1"/>
            </a:solidFill>
            <a:prstDash val="sysDot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B7233D91FF1AF499320B9F0AD44B8F3" ma:contentTypeVersion="14" ma:contentTypeDescription="新しいドキュメントを作成します。" ma:contentTypeScope="" ma:versionID="cd3d9184593cd7ac90f86dae9ffb6233">
  <xsd:schema xmlns:xsd="http://www.w3.org/2001/XMLSchema" xmlns:xs="http://www.w3.org/2001/XMLSchema" xmlns:p="http://schemas.microsoft.com/office/2006/metadata/properties" xmlns:ns2="b7bc2d30-143c-465b-b81b-d19494a50fca" xmlns:ns3="c8886e6d-ca38-4783-ac23-8bd097117a79" targetNamespace="http://schemas.microsoft.com/office/2006/metadata/properties" ma:root="true" ma:fieldsID="793e1863aab7d720c8265993e2419be5" ns2:_="" ns3:_="">
    <xsd:import namespace="b7bc2d30-143c-465b-b81b-d19494a50fca"/>
    <xsd:import namespace="c8886e6d-ca38-4783-ac23-8bd097117a79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bc2d30-143c-465b-b81b-d19494a50fca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886e6d-ca38-4783-ac23-8bd097117a79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6e1ca3ea-9724-4ba7-92cc-f42f616d537c}" ma:internalName="TaxCatchAll" ma:showField="CatchAllData" ma:web="c8886e6d-ca38-4783-ac23-8bd097117a7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7bc2d30-143c-465b-b81b-d19494a50fca">
      <Terms xmlns="http://schemas.microsoft.com/office/infopath/2007/PartnerControls"/>
    </lcf76f155ced4ddcb4097134ff3c332f>
    <Owner xmlns="b7bc2d30-143c-465b-b81b-d19494a50fca">
      <UserInfo>
        <DisplayName/>
        <AccountId xsi:nil="true"/>
        <AccountType/>
      </UserInfo>
    </Owner>
    <TaxCatchAll xmlns="c8886e6d-ca38-4783-ac23-8bd097117a79" xsi:nil="true"/>
  </documentManagement>
</p:properties>
</file>

<file path=customXml/itemProps1.xml><?xml version="1.0" encoding="utf-8"?>
<ds:datastoreItem xmlns:ds="http://schemas.openxmlformats.org/officeDocument/2006/customXml" ds:itemID="{9DA9223D-B038-46CF-AD2C-42BAF1DE2A8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E7669EF-B830-4E66-B1F1-465A7001DF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bc2d30-143c-465b-b81b-d19494a50fca"/>
    <ds:schemaRef ds:uri="c8886e6d-ca38-4783-ac23-8bd097117a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790780A-03BF-4AA2-B22A-E863A391749B}">
  <ds:schemaRefs>
    <ds:schemaRef ds:uri="http://schemas.openxmlformats.org/package/2006/metadata/core-properties"/>
    <ds:schemaRef ds:uri="http://schemas.microsoft.com/office/2006/documentManagement/types"/>
    <ds:schemaRef ds:uri="b7bc2d30-143c-465b-b81b-d19494a50fca"/>
    <ds:schemaRef ds:uri="http://www.w3.org/XML/1998/namespace"/>
    <ds:schemaRef ds:uri="http://purl.org/dc/elements/1.1/"/>
    <ds:schemaRef ds:uri="http://schemas.microsoft.com/office/infopath/2007/PartnerControls"/>
    <ds:schemaRef ds:uri="c8886e6d-ca38-4783-ac23-8bd097117a79"/>
    <ds:schemaRef ds:uri="http://schemas.microsoft.com/office/2006/metadata/propertie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1198</TotalTime>
  <Words>335</Words>
  <Application>Microsoft Office PowerPoint</Application>
  <PresentationFormat>ユーザー設定</PresentationFormat>
  <Paragraphs>50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HGPｺﾞｼｯｸE</vt:lpstr>
      <vt:lpstr>HG丸ｺﾞｼｯｸM-PRO</vt:lpstr>
      <vt:lpstr>ＭＳ Ｐゴシック</vt:lpstr>
      <vt:lpstr>メイリオ</vt:lpstr>
      <vt:lpstr>Arial</vt:lpstr>
      <vt:lpstr>Calibri</vt:lpstr>
      <vt:lpstr>Verdana</vt:lpstr>
      <vt:lpstr>Office テーマ</vt:lpstr>
      <vt:lpstr>PowerPoint プレゼンテーション</vt:lpstr>
    </vt:vector>
  </TitlesOfParts>
  <Company>厚生労働省職業安定局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職業安定行政関係システム</dc:creator>
  <cp:lastModifiedBy>今泉美樹子</cp:lastModifiedBy>
  <cp:revision>203</cp:revision>
  <cp:lastPrinted>2025-05-26T03:07:16Z</cp:lastPrinted>
  <dcterms:created xsi:type="dcterms:W3CDTF">2010-11-26T02:22:56Z</dcterms:created>
  <dcterms:modified xsi:type="dcterms:W3CDTF">2025-05-26T03:07:23Z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0x0101002B7233D91FF1AF499320B9F0AD44B8F3</vt:lpwstr>
  </property>
  <property fmtid="{D5CDD505-2E9C-101B-9397-08002B2CF9AE}" pid="3" name="MediaServiceImageTags">
    <vt:lpwstr/>
  </property>
</Properties>
</file>